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5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</p:sldIdLst>
  <p:sldSz cx="12192000" cy="6858000"/>
  <p:notesSz cx="6858000" cy="9144000"/>
  <p:custDataLst>
    <p:tags r:id="rId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EFAFBD0-E775-91C1-3D08-644D3A8B3A18}" name="Cat McBride" initials="CM" userId="c6966b7d4341c716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Relationship Id="rId14" Type="http://schemas.microsoft.com/office/2018/10/relationships/authors" Target="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FFB9B-9FB8-469E-96F9-4D32314110B6}" type="datetimeFigureOut">
              <a:rPr lang="en-US" smtClean="0"/>
              <a:t>08/06/2024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68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08/06/2024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99496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smtClean="0"/>
              <a:t>08/06/2024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270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08/06/2024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73985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08/06/2024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07473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smtClean="0"/>
              <a:t>08/06/2024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470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smtClean="0"/>
              <a:t>08/06/2024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9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08/06/2024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7862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smtClean="0"/>
              <a:t>08/06/2024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423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08/06/2024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27191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08/06/2024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2818787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08/06/2024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54125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08/06/2024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4151907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08/06/2024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95151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08/06/2024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04326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08/06/2024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533581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smtClean="0"/>
              <a:t>08/06/2024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721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  <p:sldLayoutId id="2147483730" r:id="rId15"/>
    <p:sldLayoutId id="2147483731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rs.gov/businesses/international-businesses/united-states-income-tax-treaties-a-to-z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71AAA-D795-44E3-A38A-AF672FCA02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9467" y="1160865"/>
            <a:ext cx="7133551" cy="935790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33C3DC-AD9E-46CA-BEAB-ACE069D87F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25803" y="2405485"/>
            <a:ext cx="7766936" cy="1096899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/>
              <a:t>Your Name</a:t>
            </a:r>
          </a:p>
          <a:p>
            <a:pPr algn="ctr"/>
            <a:r>
              <a:rPr lang="en-US" sz="2000" b="1" dirty="0"/>
              <a:t>Colorado Technical University</a:t>
            </a:r>
          </a:p>
          <a:p>
            <a:pPr algn="ctr"/>
            <a:r>
              <a:rPr lang="en-US" sz="2000" b="1" dirty="0"/>
              <a:t>Professor’s Name</a:t>
            </a:r>
          </a:p>
          <a:p>
            <a:pPr algn="ctr"/>
            <a:r>
              <a:rPr lang="en-US" sz="2000" b="1" dirty="0"/>
              <a:t>ACCT619: Tax Research Tools Analysis</a:t>
            </a:r>
          </a:p>
          <a:p>
            <a:pPr algn="ctr"/>
            <a:r>
              <a:rPr lang="en-US" sz="2000" b="1" dirty="0"/>
              <a:t>Date</a:t>
            </a:r>
          </a:p>
          <a:p>
            <a:pPr algn="ctr"/>
            <a:endParaRPr lang="en-US" sz="2000" b="1" dirty="0"/>
          </a:p>
          <a:p>
            <a:pPr algn="ctr"/>
            <a:r>
              <a:rPr lang="en-US" sz="1400" b="1" dirty="0">
                <a:effectLst/>
                <a:latin typeface="Segoe UI" panose="020B0502040204020203" pitchFamily="34" charset="0"/>
              </a:rPr>
              <a:t>This is an optional template for the assignment. You will need to add slides to some topics. The total presentation should be </a:t>
            </a:r>
            <a:r>
              <a:rPr lang="en-US" sz="1400" b="1" dirty="0">
                <a:latin typeface="Segoe UI" panose="020B0502040204020203" pitchFamily="34" charset="0"/>
              </a:rPr>
              <a:t>10–12 </a:t>
            </a:r>
            <a:r>
              <a:rPr lang="en-US" sz="1400" b="1" dirty="0">
                <a:effectLst/>
                <a:latin typeface="Segoe UI" panose="020B0502040204020203" pitchFamily="34" charset="0"/>
              </a:rPr>
              <a:t>slides, not including the cover or references. You may change headings and backgrounds. You may start without a template if you prefer.</a:t>
            </a:r>
            <a:endParaRPr lang="en-US" sz="1400" b="1" dirty="0"/>
          </a:p>
          <a:p>
            <a:pPr algn="ctr"/>
            <a:endParaRPr lang="en-US" sz="2000" b="1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DE9D2BE-7637-BD44-0FB7-B03C3D234706}"/>
              </a:ext>
            </a:extLst>
          </p:cNvPr>
          <p:cNvSpPr txBox="1">
            <a:spLocks/>
          </p:cNvSpPr>
          <p:nvPr/>
        </p:nvSpPr>
        <p:spPr>
          <a:xfrm>
            <a:off x="1418167" y="4990554"/>
            <a:ext cx="7766936" cy="10968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000" b="1" dirty="0"/>
          </a:p>
          <a:p>
            <a:pPr algn="ctr"/>
            <a:endParaRPr lang="en-US" sz="2000" b="1" dirty="0"/>
          </a:p>
          <a:p>
            <a:pPr algn="ctr"/>
            <a:endParaRPr lang="en-US" sz="20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360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E594C-5897-4AA6-9488-84F65F007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 Overview: Tax Service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C9931-8ABE-4F8E-9C0B-9EDDFE9B8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59529"/>
            <a:ext cx="8596668" cy="3880773"/>
          </a:xfrm>
        </p:spPr>
        <p:txBody>
          <a:bodyPr/>
          <a:lstStyle/>
          <a:p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Describe the different types of tax service research tools: Thomson Reuters Checkpoint and CCH AnswerConnect.</a:t>
            </a:r>
            <a:endParaRPr lang="en-US" sz="2000" dirty="0"/>
          </a:p>
          <a:p>
            <a:r>
              <a:rPr lang="en-US" sz="2000" dirty="0"/>
              <a:t>You can add bullet points by clicking “Enter” after each sentence.</a:t>
            </a:r>
          </a:p>
          <a:p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07225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A3E05-C10D-44A6-81C1-1D70B419F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Advantages and Disadvantages of Major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AC331B-12E3-4304-8A3E-59BB490439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3880773"/>
          </a:xfrm>
        </p:spPr>
        <p:txBody>
          <a:bodyPr/>
          <a:lstStyle/>
          <a:p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Name at least 1 advantage and 1 disadvantage of each research tool</a:t>
            </a:r>
            <a:r>
              <a:rPr lang="en-US" sz="2000" dirty="0"/>
              <a:t>, including examples.</a:t>
            </a:r>
          </a:p>
          <a:p>
            <a:r>
              <a:rPr lang="en-US" sz="2000" dirty="0"/>
              <a:t>You can add bullet points by clicking “Enter” after each sentence.</a:t>
            </a:r>
          </a:p>
          <a:p>
            <a:pPr marL="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6947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FBD61-401C-496D-9B4E-C8A5A5E34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Features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9A3BE-58AE-49BF-B4CC-ECCAE8AFE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8613"/>
            <a:ext cx="8596668" cy="3880773"/>
          </a:xfrm>
        </p:spPr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the key features of Thomson Reuters Checkpoint, CCH AnswerConnect, and tax periodicals? How do these features assist tax professionals in their research?</a:t>
            </a:r>
            <a:endParaRPr lang="en-US" sz="2000" dirty="0"/>
          </a:p>
          <a:p>
            <a:r>
              <a:rPr lang="en-US" sz="2000" dirty="0"/>
              <a:t>You can add bullet points by clicking “Enter” after each sentence.</a:t>
            </a:r>
          </a:p>
          <a:p>
            <a:pPr marL="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73203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0DEDE-8947-0867-94AE-69FDD3978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79B989-B62A-A3A8-9E30-C16DBF4BAE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8613"/>
            <a:ext cx="8596668" cy="3880773"/>
          </a:xfrm>
        </p:spPr>
        <p:txBody>
          <a:bodyPr/>
          <a:lstStyle/>
          <a:p>
            <a:r>
              <a:rPr lang="en-US" sz="2000" dirty="0"/>
              <a:t>How do these features assist tax professionals in their research?</a:t>
            </a:r>
          </a:p>
          <a:p>
            <a:r>
              <a:rPr lang="en-US" sz="2000" dirty="0"/>
              <a:t>You can add bullet points by clicking “Enter” after each sentence.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8405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F7EC1-1AA2-46B4-E486-BC77FA082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Scope and Coverage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95212-0742-B9AE-D430-F21FF72D98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is the scope and coverage of the tax information provided by Thomson Reuters Checkpoint and CCH AnswerConnect compared to traditional periodicals and journals? </a:t>
            </a:r>
          </a:p>
          <a:p>
            <a:endParaRPr lang="en-US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Discuss the importance of having up-to-date information in tax research.</a:t>
            </a:r>
          </a:p>
          <a:p>
            <a:endParaRPr lang="en-US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 can add bullet points by clicking “Enter” after each sentence.</a:t>
            </a:r>
          </a:p>
          <a:p>
            <a:endParaRPr lang="en-US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21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FEE52-4E08-480B-8431-AAEA10969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56F318-9BAA-45C7-9EB6-11DE61C784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8613"/>
            <a:ext cx="8596668" cy="3880773"/>
          </a:xfrm>
        </p:spPr>
        <p:txBody>
          <a:bodyPr/>
          <a:lstStyle/>
          <a:p>
            <a:pPr marL="457200" indent="-457200">
              <a:buNone/>
            </a:pPr>
            <a:r>
              <a:rPr lang="en-US" dirty="0"/>
              <a:t>Internal Revenue Service. (n.d.). </a:t>
            </a:r>
            <a:r>
              <a:rPr lang="en-US" i="1" dirty="0"/>
              <a:t>United States income tax treaties - A to Z</a:t>
            </a:r>
            <a:r>
              <a:rPr lang="en-US" dirty="0"/>
              <a:t>. </a:t>
            </a:r>
            <a:r>
              <a:rPr lang="en-US" u="sng" dirty="0">
                <a:hlinkClick r:id="rId3"/>
              </a:rPr>
              <a:t>https://www.irs.gov/businesses/international-businesses/united-states-income-tax-treaties-a-to-z</a:t>
            </a:r>
            <a:r>
              <a:rPr lang="en-US" u="sng" dirty="0"/>
              <a:t> 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72000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6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Facet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</TotalTime>
  <Words>296</Words>
  <Application>Microsoft Office PowerPoint</Application>
  <PresentationFormat>Widescreen</PresentationFormat>
  <Paragraphs>30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Segoe UI</vt:lpstr>
      <vt:lpstr>Times New Roman</vt:lpstr>
      <vt:lpstr>Trebuchet MS</vt:lpstr>
      <vt:lpstr>Wingdings 3</vt:lpstr>
      <vt:lpstr>Facet</vt:lpstr>
      <vt:lpstr>Presentation Title</vt:lpstr>
      <vt:lpstr>High-Level Overview: Tax Service Tools</vt:lpstr>
      <vt:lpstr>Advantages and Disadvantages of Major Tools</vt:lpstr>
      <vt:lpstr>Key Features</vt:lpstr>
      <vt:lpstr>Analysis</vt:lpstr>
      <vt:lpstr>Scope and Coverage</vt:lpstr>
      <vt:lpstr>Reference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Juanita Lockett</dc:creator>
  <cp:lastModifiedBy>Albertine Idioma</cp:lastModifiedBy>
  <cp:revision>19</cp:revision>
  <dcterms:created xsi:type="dcterms:W3CDTF">2024-01-22T16:05:05Z</dcterms:created>
  <dcterms:modified xsi:type="dcterms:W3CDTF">2024-08-06T02:53:02Z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CBE54DE5-0B68-4173-AB76-A1F77F3C750C</vt:lpwstr>
  </property>
  <property fmtid="{D5CDD505-2E9C-101B-9397-08002B2CF9AE}" pid="3" name="ArticulatePath">
    <vt:lpwstr>CourseNo_UnitX_IP_Template</vt:lpwstr>
  </property>
</Properties>
</file>