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FAFBD0-E775-91C1-3D08-644D3A8B3A18}" name="Cat McBride" initials="CM" userId="c6966b7d4341c71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08/06/2024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s.gov/businesses/international-businesses/united-states-income-tax-treaties-a-to-z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133551" cy="93579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2581" y="240548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Professor’s Name</a:t>
            </a:r>
          </a:p>
          <a:p>
            <a:pPr algn="ctr"/>
            <a:r>
              <a:rPr lang="en-US" sz="2000" b="1"/>
              <a:t>ACCT619: </a:t>
            </a:r>
            <a:r>
              <a:rPr lang="en-US" sz="2000" b="1" dirty="0"/>
              <a:t>Tax Research Tools Analysis</a:t>
            </a:r>
          </a:p>
          <a:p>
            <a:pPr algn="ctr"/>
            <a:r>
              <a:rPr lang="en-US" sz="2000" b="1" dirty="0"/>
              <a:t>Date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1400" b="1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</a:t>
            </a:r>
            <a:r>
              <a:rPr lang="en-US" sz="1400" b="1" dirty="0">
                <a:latin typeface="Segoe UI" panose="020B0502040204020203" pitchFamily="34" charset="0"/>
              </a:rPr>
              <a:t>10–12 </a:t>
            </a:r>
            <a:r>
              <a:rPr lang="en-US" sz="1400" b="1" dirty="0">
                <a:effectLst/>
                <a:latin typeface="Segoe UI" panose="020B0502040204020203" pitchFamily="34" charset="0"/>
              </a:rPr>
              <a:t>slides, not including the cover or references. You may change headings and backgrounds. You may start without a template if you prefer.</a:t>
            </a:r>
            <a:endParaRPr lang="en-US" sz="1400" b="1" dirty="0"/>
          </a:p>
          <a:p>
            <a:pPr algn="ctr"/>
            <a:endParaRPr lang="en-US" sz="20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E9D2BE-7637-BD44-0FB7-B03C3D234706}"/>
              </a:ext>
            </a:extLst>
          </p:cNvPr>
          <p:cNvSpPr txBox="1">
            <a:spLocks/>
          </p:cNvSpPr>
          <p:nvPr/>
        </p:nvSpPr>
        <p:spPr>
          <a:xfrm>
            <a:off x="1418167" y="4990554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Overview: </a:t>
            </a:r>
            <a:r>
              <a:rPr lang="en-US" dirty="0">
                <a:latin typeface="Arial" panose="020B0604020202020204" pitchFamily="34" charset="0"/>
              </a:rPr>
              <a:t>P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ricing and Tax 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P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lanning 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80822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transfer pricing? Why is transfer pricing important to the Internal Revenue Service (IRS) and international trade?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and Drawbacks of Transfer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r>
              <a:rPr lang="en-US" sz="2000" dirty="0"/>
              <a:t>Why does a company use transfer pricing? Name at least 2 benefits and 2 drawbacks to transfer pricing.</a:t>
            </a: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tax planning implications of transfer pricing (e.g., recognition of gains and losses)? Is it ethical for a company to utilize transfer pricing to its benefit?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DEDE-8947-0867-94AE-69FDD3978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9B989-B62A-A3A8-9E30-C16DBF4BA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/>
              <a:t>How do the Organisation for Economic Co-operation and Development (OECD) guidelines assist in resolving transfer pricing disputes?</a:t>
            </a:r>
          </a:p>
          <a:p>
            <a:r>
              <a:rPr lang="en-US" sz="2000" dirty="0"/>
              <a:t>You can add bullet points by clicking “Enter” after each sentence.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40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 an organization that currently uses or has used transfer pricing, and explain why you think it chose to do so.</a:t>
            </a:r>
          </a:p>
          <a:p>
            <a:pPr marL="0" indent="0">
              <a:buNone/>
            </a:pP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can add bullet points by clicking “Enter” after each sentence.</a:t>
            </a:r>
          </a:p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r>
              <a:rPr lang="en-US" dirty="0"/>
              <a:t>Internal Revenue Service. (n.d.). </a:t>
            </a:r>
            <a:r>
              <a:rPr lang="en-US" i="1" dirty="0"/>
              <a:t>United States income tax treaties - A to Z</a:t>
            </a:r>
            <a:r>
              <a:rPr lang="en-US" dirty="0"/>
              <a:t>. </a:t>
            </a:r>
            <a:r>
              <a:rPr lang="en-US" u="sng" dirty="0">
                <a:hlinkClick r:id="rId3"/>
              </a:rPr>
              <a:t>https://www.irs.gov/businesses/international-businesses/united-states-income-tax-treaties-a-to-z</a:t>
            </a:r>
            <a:r>
              <a:rPr lang="en-US" u="sng" dirty="0"/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307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Segoe UI</vt:lpstr>
      <vt:lpstr>Times New Roman</vt:lpstr>
      <vt:lpstr>Trebuchet MS</vt:lpstr>
      <vt:lpstr>Wingdings 3</vt:lpstr>
      <vt:lpstr>Facet</vt:lpstr>
      <vt:lpstr>Presentation Title</vt:lpstr>
      <vt:lpstr>High-Level Overview: Pricing and Tax Planning Implications</vt:lpstr>
      <vt:lpstr>Benefits and Drawbacks of Transfer Pricing</vt:lpstr>
      <vt:lpstr>Key Features</vt:lpstr>
      <vt:lpstr>Analysis</vt:lpstr>
      <vt:lpstr>Findings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Albertine Idioma</cp:lastModifiedBy>
  <cp:revision>19</cp:revision>
  <dcterms:created xsi:type="dcterms:W3CDTF">2024-01-22T16:05:05Z</dcterms:created>
  <dcterms:modified xsi:type="dcterms:W3CDTF">2024-08-06T03:31:09Z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</Properties>
</file>