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5" r:id="rId1"/>
  </p:sldMasterIdLst>
  <p:sldIdLst>
    <p:sldId id="256" r:id="rId2"/>
    <p:sldId id="257" r:id="rId3"/>
    <p:sldId id="258" r:id="rId4"/>
    <p:sldId id="259" r:id="rId5"/>
    <p:sldId id="262" r:id="rId6"/>
    <p:sldId id="263" r:id="rId7"/>
    <p:sldId id="260" r:id="rId8"/>
  </p:sldIdLst>
  <p:sldSz cx="12192000" cy="6858000"/>
  <p:notesSz cx="6858000" cy="9144000"/>
  <p:custDataLst>
    <p:tags r:id="rId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FAFBD0-E775-91C1-3D08-644D3A8B3A18}" name="Cat McBride" initials="CM" userId="c6966b7d4341c71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 Id="rId14"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468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6399496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427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473985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0707473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08/06/2024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85470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08/06/2024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1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587862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08/06/2024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83423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442719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2818787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1354125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4151907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7495151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2004326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08/06/2024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7753358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5BB1C6-BF8F-4481-8AB2-603A1C8A906A}" type="datetimeFigureOut">
              <a:rPr lang="en-US" smtClean="0"/>
              <a:t>08/06/2024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2472107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irs.gov/businesses/international-businesses/united-states-income-tax-treaties-a-to-z" TargetMode="External"/><Relationship Id="rId2" Type="http://schemas.openxmlformats.org/officeDocument/2006/relationships/slideLayout" Target="../slideLayouts/slideLayout2.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1AAA-D795-44E3-A38A-AF672FCA021E}"/>
              </a:ext>
            </a:extLst>
          </p:cNvPr>
          <p:cNvSpPr>
            <a:spLocks noGrp="1"/>
          </p:cNvSpPr>
          <p:nvPr>
            <p:ph type="ctrTitle"/>
          </p:nvPr>
        </p:nvSpPr>
        <p:spPr>
          <a:xfrm>
            <a:off x="1659467" y="1160865"/>
            <a:ext cx="7133551" cy="935790"/>
          </a:xfrm>
        </p:spPr>
        <p:txBody>
          <a:bodyPr>
            <a:normAutofit/>
          </a:bodyPr>
          <a:lstStyle/>
          <a:p>
            <a:pPr algn="ctr"/>
            <a:r>
              <a:rPr lang="en-US" sz="4400" dirty="0"/>
              <a:t>Presentation Title</a:t>
            </a:r>
          </a:p>
        </p:txBody>
      </p:sp>
      <p:sp>
        <p:nvSpPr>
          <p:cNvPr id="3" name="Subtitle 2">
            <a:extLst>
              <a:ext uri="{FF2B5EF4-FFF2-40B4-BE49-F238E27FC236}">
                <a16:creationId xmlns:a16="http://schemas.microsoft.com/office/drawing/2014/main" id="{6733C3DC-AD9E-46CA-BEAB-ACE069D87F49}"/>
              </a:ext>
            </a:extLst>
          </p:cNvPr>
          <p:cNvSpPr>
            <a:spLocks noGrp="1"/>
          </p:cNvSpPr>
          <p:nvPr>
            <p:ph type="subTitle" idx="1"/>
          </p:nvPr>
        </p:nvSpPr>
        <p:spPr>
          <a:xfrm>
            <a:off x="1325803" y="2405485"/>
            <a:ext cx="7766936" cy="1096899"/>
          </a:xfrm>
        </p:spPr>
        <p:txBody>
          <a:bodyPr>
            <a:noAutofit/>
          </a:bodyPr>
          <a:lstStyle/>
          <a:p>
            <a:pPr algn="ctr"/>
            <a:r>
              <a:rPr lang="en-US" sz="2000" b="1" dirty="0"/>
              <a:t>Your Name</a:t>
            </a:r>
          </a:p>
          <a:p>
            <a:pPr algn="ctr"/>
            <a:r>
              <a:rPr lang="en-US" sz="2000" b="1" dirty="0"/>
              <a:t>Colorado Technical University</a:t>
            </a:r>
          </a:p>
          <a:p>
            <a:pPr algn="ctr"/>
            <a:r>
              <a:rPr lang="en-US" sz="2000" b="1" dirty="0"/>
              <a:t>Professor’s Name</a:t>
            </a:r>
          </a:p>
          <a:p>
            <a:pPr algn="ctr"/>
            <a:r>
              <a:rPr lang="en-US" sz="2000" b="1" dirty="0"/>
              <a:t>ACCT619: Tax Research Tools Analysis</a:t>
            </a:r>
          </a:p>
          <a:p>
            <a:pPr algn="ctr"/>
            <a:r>
              <a:rPr lang="en-US" sz="2000" b="1" dirty="0"/>
              <a:t>Date</a:t>
            </a:r>
          </a:p>
          <a:p>
            <a:pPr algn="ctr"/>
            <a:endParaRPr lang="en-US" sz="2000" b="1" dirty="0"/>
          </a:p>
          <a:p>
            <a:pPr algn="ctr"/>
            <a:r>
              <a:rPr lang="en-US" sz="1400" b="1" dirty="0">
                <a:effectLst/>
                <a:latin typeface="Segoe UI" panose="020B0502040204020203" pitchFamily="34" charset="0"/>
              </a:rPr>
              <a:t>This is an optional template for the assignment. You will need to add slides to some topics. The total presentation should be 10</a:t>
            </a:r>
            <a:r>
              <a:rPr lang="en-US" sz="1400" b="1" dirty="0">
                <a:latin typeface="Segoe UI" panose="020B0502040204020203" pitchFamily="34" charset="0"/>
              </a:rPr>
              <a:t>–</a:t>
            </a:r>
            <a:r>
              <a:rPr lang="en-US" sz="1400" b="1" dirty="0">
                <a:effectLst/>
                <a:latin typeface="Segoe UI" panose="020B0502040204020203" pitchFamily="34" charset="0"/>
              </a:rPr>
              <a:t>12 slides, not including the cover or references. You may change headings and backgrounds. You may start without a template if you prefer.</a:t>
            </a:r>
            <a:endParaRPr lang="en-US" sz="1400" b="1" dirty="0"/>
          </a:p>
          <a:p>
            <a:pPr algn="ctr"/>
            <a:endParaRPr lang="en-US" sz="2000" b="1" dirty="0"/>
          </a:p>
        </p:txBody>
      </p:sp>
      <p:sp>
        <p:nvSpPr>
          <p:cNvPr id="6" name="Subtitle 2">
            <a:extLst>
              <a:ext uri="{FF2B5EF4-FFF2-40B4-BE49-F238E27FC236}">
                <a16:creationId xmlns:a16="http://schemas.microsoft.com/office/drawing/2014/main" id="{DDE9D2BE-7637-BD44-0FB7-B03C3D234706}"/>
              </a:ext>
            </a:extLst>
          </p:cNvPr>
          <p:cNvSpPr txBox="1">
            <a:spLocks/>
          </p:cNvSpPr>
          <p:nvPr/>
        </p:nvSpPr>
        <p:spPr>
          <a:xfrm>
            <a:off x="1418167" y="4990554"/>
            <a:ext cx="7766936" cy="1096899"/>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endParaRPr lang="en-US" sz="2000" b="1" dirty="0"/>
          </a:p>
          <a:p>
            <a:pPr algn="ctr"/>
            <a:endParaRPr lang="en-US" sz="2000" b="1" dirty="0"/>
          </a:p>
          <a:p>
            <a:pPr algn="ctr"/>
            <a:endParaRPr lang="en-US" sz="2000" b="1" dirty="0"/>
          </a:p>
        </p:txBody>
      </p:sp>
    </p:spTree>
    <p:custDataLst>
      <p:tags r:id="rId1"/>
    </p:custDataLst>
    <p:extLst>
      <p:ext uri="{BB962C8B-B14F-4D97-AF65-F5344CB8AC3E}">
        <p14:creationId xmlns:p14="http://schemas.microsoft.com/office/powerpoint/2010/main" val="38360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594C-5897-4AA6-9488-84F65F007723}"/>
              </a:ext>
            </a:extLst>
          </p:cNvPr>
          <p:cNvSpPr>
            <a:spLocks noGrp="1"/>
          </p:cNvSpPr>
          <p:nvPr>
            <p:ph type="title"/>
          </p:nvPr>
        </p:nvSpPr>
        <p:spPr/>
        <p:txBody>
          <a:bodyPr/>
          <a:lstStyle/>
          <a:p>
            <a:r>
              <a:rPr lang="en-US" dirty="0"/>
              <a:t>High-Level Overview: </a:t>
            </a:r>
            <a:r>
              <a:rPr lang="en-US" dirty="0">
                <a:latin typeface="Arial" panose="020B0604020202020204" pitchFamily="34" charset="0"/>
              </a:rPr>
              <a:t>Addressing Methods or Types of Communication </a:t>
            </a:r>
            <a:endParaRPr lang="en-US" dirty="0"/>
          </a:p>
        </p:txBody>
      </p:sp>
      <p:sp>
        <p:nvSpPr>
          <p:cNvPr id="3" name="Content Placeholder 2">
            <a:extLst>
              <a:ext uri="{FF2B5EF4-FFF2-40B4-BE49-F238E27FC236}">
                <a16:creationId xmlns:a16="http://schemas.microsoft.com/office/drawing/2014/main" id="{DBCC9931-8ABE-4F8E-9C0B-9EDDFE9B85F5}"/>
              </a:ext>
            </a:extLst>
          </p:cNvPr>
          <p:cNvSpPr>
            <a:spLocks noGrp="1"/>
          </p:cNvSpPr>
          <p:nvPr>
            <p:ph idx="1"/>
          </p:nvPr>
        </p:nvSpPr>
        <p:spPr>
          <a:xfrm>
            <a:off x="677334" y="2180822"/>
            <a:ext cx="8596668" cy="3880773"/>
          </a:xfrm>
        </p:spPr>
        <p:txBody>
          <a:bodyPr/>
          <a:lstStyle/>
          <a:p>
            <a:r>
              <a:rPr lang="en-US" sz="2000" dirty="0">
                <a:effectLst/>
                <a:latin typeface="Arial" panose="020B0604020202020204" pitchFamily="34" charset="0"/>
                <a:ea typeface="Times New Roman" panose="02020603050405020304" pitchFamily="18" charset="0"/>
                <a:cs typeface="Times New Roman" panose="02020603050405020304" pitchFamily="18" charset="0"/>
              </a:rPr>
              <a:t>Describe a research memo and a client letter.</a:t>
            </a:r>
            <a:endParaRPr lang="en-US" sz="2000" dirty="0"/>
          </a:p>
          <a:p>
            <a:r>
              <a:rPr lang="en-US" sz="2000" dirty="0"/>
              <a:t>You can add bullet points by clicking “Enter” after each sentence.</a:t>
            </a:r>
          </a:p>
          <a:p>
            <a:endParaRPr lang="en-US" sz="2000" dirty="0"/>
          </a:p>
          <a:p>
            <a:pPr marL="0" indent="0">
              <a:buNone/>
            </a:pPr>
            <a:endParaRPr lang="en-US" dirty="0"/>
          </a:p>
        </p:txBody>
      </p:sp>
    </p:spTree>
    <p:custDataLst>
      <p:tags r:id="rId1"/>
    </p:custDataLst>
    <p:extLst>
      <p:ext uri="{BB962C8B-B14F-4D97-AF65-F5344CB8AC3E}">
        <p14:creationId xmlns:p14="http://schemas.microsoft.com/office/powerpoint/2010/main" val="330722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normAutofit/>
          </a:bodyPr>
          <a:lstStyle/>
          <a:p>
            <a:r>
              <a:rPr lang="en-US" dirty="0"/>
              <a:t>Research Memo vs. Client Letter</a:t>
            </a:r>
          </a:p>
        </p:txBody>
      </p:sp>
      <p:sp>
        <p:nvSpPr>
          <p:cNvPr id="3" name="Content Placeholder 2">
            <a:extLst>
              <a:ext uri="{FF2B5EF4-FFF2-40B4-BE49-F238E27FC236}">
                <a16:creationId xmlns:a16="http://schemas.microsoft.com/office/drawing/2014/main" id="{3EAC331B-12E3-4304-8A3E-59BB4904392D}"/>
              </a:ext>
            </a:extLst>
          </p:cNvPr>
          <p:cNvSpPr>
            <a:spLocks noGrp="1"/>
          </p:cNvSpPr>
          <p:nvPr>
            <p:ph idx="1"/>
          </p:nvPr>
        </p:nvSpPr>
        <p:spPr>
          <a:xfrm>
            <a:off x="677334" y="1930400"/>
            <a:ext cx="8596668" cy="3880773"/>
          </a:xfrm>
        </p:spPr>
        <p:txBody>
          <a:bodyPr/>
          <a:lstStyle/>
          <a:p>
            <a:r>
              <a:rPr lang="en-US" sz="2000" dirty="0"/>
              <a:t>What are the differences between a research memo and a client letter? </a:t>
            </a:r>
          </a:p>
          <a:p>
            <a:r>
              <a:rPr lang="en-US" sz="2000" dirty="0"/>
              <a:t>You can add bullet points by clicking “Enter” after each sentence.</a:t>
            </a:r>
          </a:p>
          <a:p>
            <a:pPr marL="0" indent="0">
              <a:buNone/>
            </a:pPr>
            <a:endParaRPr lang="en-US" dirty="0"/>
          </a:p>
        </p:txBody>
      </p:sp>
    </p:spTree>
    <p:custDataLst>
      <p:tags r:id="rId1"/>
    </p:custDataLst>
    <p:extLst>
      <p:ext uri="{BB962C8B-B14F-4D97-AF65-F5344CB8AC3E}">
        <p14:creationId xmlns:p14="http://schemas.microsoft.com/office/powerpoint/2010/main" val="35694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FBD61-401C-496D-9B4E-C8A5A5E34AA3}"/>
              </a:ext>
            </a:extLst>
          </p:cNvPr>
          <p:cNvSpPr>
            <a:spLocks noGrp="1"/>
          </p:cNvSpPr>
          <p:nvPr>
            <p:ph type="title"/>
          </p:nvPr>
        </p:nvSpPr>
        <p:spPr/>
        <p:txBody>
          <a:bodyPr/>
          <a:lstStyle/>
          <a:p>
            <a:r>
              <a:rPr lang="en-US" dirty="0"/>
              <a:t>Key Features</a:t>
            </a:r>
          </a:p>
        </p:txBody>
      </p:sp>
      <p:sp>
        <p:nvSpPr>
          <p:cNvPr id="3" name="Content Placeholder 2">
            <a:extLst>
              <a:ext uri="{FF2B5EF4-FFF2-40B4-BE49-F238E27FC236}">
                <a16:creationId xmlns:a16="http://schemas.microsoft.com/office/drawing/2014/main" id="{EF59A3BE-58AE-49BF-B4CC-ECCAE8AFE4A4}"/>
              </a:ext>
            </a:extLst>
          </p:cNvPr>
          <p:cNvSpPr>
            <a:spLocks noGrp="1"/>
          </p:cNvSpPr>
          <p:nvPr>
            <p:ph idx="1"/>
          </p:nvPr>
        </p:nvSpPr>
        <p:spPr>
          <a:xfrm>
            <a:off x="677334" y="1488613"/>
            <a:ext cx="8596668" cy="3880773"/>
          </a:xfrm>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Include the primary purpose of each document, the intended audience, how the documents are structured or formatting requirements, the tone and language appropriate for each document, and any other major differences. </a:t>
            </a:r>
            <a:endParaRPr lang="en-US" sz="2000" dirty="0"/>
          </a:p>
          <a:p>
            <a:r>
              <a:rPr lang="en-US" sz="2000" dirty="0"/>
              <a:t>You can add bullet points by clicking “Enter” after each sentence.</a:t>
            </a:r>
          </a:p>
          <a:p>
            <a:pPr marL="0" indent="0">
              <a:buNone/>
            </a:pPr>
            <a:endParaRPr lang="en-US" dirty="0"/>
          </a:p>
        </p:txBody>
      </p:sp>
    </p:spTree>
    <p:custDataLst>
      <p:tags r:id="rId1"/>
    </p:custDataLst>
    <p:extLst>
      <p:ext uri="{BB962C8B-B14F-4D97-AF65-F5344CB8AC3E}">
        <p14:creationId xmlns:p14="http://schemas.microsoft.com/office/powerpoint/2010/main" val="873203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F7EC1-1AA2-46B4-E486-BC77FA082635}"/>
              </a:ext>
            </a:extLst>
          </p:cNvPr>
          <p:cNvSpPr>
            <a:spLocks noGrp="1"/>
          </p:cNvSpPr>
          <p:nvPr>
            <p:ph type="title"/>
          </p:nvPr>
        </p:nvSpPr>
        <p:spPr/>
        <p:txBody>
          <a:bodyPr/>
          <a:lstStyle/>
          <a:p>
            <a:r>
              <a:rPr lang="en-US" dirty="0"/>
              <a:t>Findings</a:t>
            </a:r>
          </a:p>
        </p:txBody>
      </p:sp>
      <p:sp>
        <p:nvSpPr>
          <p:cNvPr id="3" name="Content Placeholder 2">
            <a:extLst>
              <a:ext uri="{FF2B5EF4-FFF2-40B4-BE49-F238E27FC236}">
                <a16:creationId xmlns:a16="http://schemas.microsoft.com/office/drawing/2014/main" id="{9B595212-0742-B9AE-D430-F21FF72D985E}"/>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Explain the difference between communicating tax advice through oral versus written communication, and describe 2 benefits and 2 drawbacks of using each type of communication in providing tax advice.</a:t>
            </a:r>
          </a:p>
          <a:p>
            <a:pPr marL="0" indent="0">
              <a:buNone/>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US" dirty="0">
                <a:latin typeface="Arial" panose="020B0604020202020204" pitchFamily="34" charset="0"/>
                <a:ea typeface="Times New Roman" panose="02020603050405020304" pitchFamily="18" charset="0"/>
                <a:cs typeface="Times New Roman" panose="02020603050405020304" pitchFamily="18" charset="0"/>
              </a:rPr>
              <a:t>You can add bullet points by clicking “Enter” after each sentence.</a:t>
            </a:r>
          </a:p>
          <a:p>
            <a:endParaRPr lang="en-US" dirty="0">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91021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AC4B-6A37-A3B7-3A6A-A542C0473E93}"/>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9DF34443-41A5-0022-38ED-743E87445D7A}"/>
              </a:ext>
            </a:extLst>
          </p:cNvPr>
          <p:cNvSpPr>
            <a:spLocks noGrp="1"/>
          </p:cNvSpPr>
          <p:nvPr>
            <p:ph idx="1"/>
          </p:nvPr>
        </p:nvSpPr>
        <p:spPr/>
        <p:txBody>
          <a:bodyPr/>
          <a:lstStyle/>
          <a:p>
            <a:r>
              <a:rPr lang="en-US" dirty="0"/>
              <a:t>Describe 1 example of an oral communication method and 1 example of a written communication method used by practitioners to conveniently communicate information to client. </a:t>
            </a:r>
          </a:p>
          <a:p>
            <a:r>
              <a:rPr lang="en-US" dirty="0"/>
              <a:t>Compare both communication methods.</a:t>
            </a:r>
          </a:p>
          <a:p>
            <a:r>
              <a:rPr lang="en-US" dirty="0"/>
              <a:t> You can add bullet points by clicking “Enter” after each sentence.</a:t>
            </a:r>
          </a:p>
          <a:p>
            <a:endParaRPr lang="en-US" dirty="0"/>
          </a:p>
        </p:txBody>
      </p:sp>
    </p:spTree>
    <p:extLst>
      <p:ext uri="{BB962C8B-B14F-4D97-AF65-F5344CB8AC3E}">
        <p14:creationId xmlns:p14="http://schemas.microsoft.com/office/powerpoint/2010/main" val="2550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FEE52-4E08-480B-8431-AAEA1096903B}"/>
              </a:ext>
            </a:extLst>
          </p:cNvPr>
          <p:cNvSpPr>
            <a:spLocks noGrp="1"/>
          </p:cNvSpPr>
          <p:nvPr>
            <p:ph type="title"/>
          </p:nvPr>
        </p:nvSpPr>
        <p:spPr/>
        <p:txBody>
          <a:bodyPr/>
          <a:lstStyle/>
          <a:p>
            <a:r>
              <a:rPr lang="en-US" dirty="0"/>
              <a:t>Reference</a:t>
            </a:r>
          </a:p>
        </p:txBody>
      </p:sp>
      <p:sp>
        <p:nvSpPr>
          <p:cNvPr id="3" name="Content Placeholder 2">
            <a:extLst>
              <a:ext uri="{FF2B5EF4-FFF2-40B4-BE49-F238E27FC236}">
                <a16:creationId xmlns:a16="http://schemas.microsoft.com/office/drawing/2014/main" id="{ED56F318-9BAA-45C7-9EB6-11DE61C78433}"/>
              </a:ext>
            </a:extLst>
          </p:cNvPr>
          <p:cNvSpPr>
            <a:spLocks noGrp="1"/>
          </p:cNvSpPr>
          <p:nvPr>
            <p:ph idx="1"/>
          </p:nvPr>
        </p:nvSpPr>
        <p:spPr>
          <a:xfrm>
            <a:off x="677334" y="1488613"/>
            <a:ext cx="8596668" cy="3880773"/>
          </a:xfrm>
        </p:spPr>
        <p:txBody>
          <a:bodyPr/>
          <a:lstStyle/>
          <a:p>
            <a:pPr marL="457200" indent="-457200">
              <a:buNone/>
            </a:pPr>
            <a:r>
              <a:rPr lang="en-US" dirty="0"/>
              <a:t>Internal Revenue Service. (n.d.). </a:t>
            </a:r>
            <a:r>
              <a:rPr lang="en-US" i="1" dirty="0"/>
              <a:t>United States income tax treaties - A to Z</a:t>
            </a:r>
            <a:r>
              <a:rPr lang="en-US" dirty="0"/>
              <a:t>. </a:t>
            </a:r>
            <a:r>
              <a:rPr lang="en-US" u="sng" dirty="0">
                <a:hlinkClick r:id="rId3"/>
              </a:rPr>
              <a:t>https://www.irs.gov/businesses/international-businesses/united-states-income-tax-treaties-a-to-z</a:t>
            </a:r>
            <a:r>
              <a:rPr lang="en-US" u="sng" dirty="0"/>
              <a:t> </a:t>
            </a: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3167200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136</TotalTime>
  <Words>310</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Segoe UI</vt:lpstr>
      <vt:lpstr>Times New Roman</vt:lpstr>
      <vt:lpstr>Trebuchet MS</vt:lpstr>
      <vt:lpstr>Wingdings 3</vt:lpstr>
      <vt:lpstr>Facet</vt:lpstr>
      <vt:lpstr>Presentation Title</vt:lpstr>
      <vt:lpstr>High-Level Overview: Addressing Methods or Types of Communication </vt:lpstr>
      <vt:lpstr>Research Memo vs. Client Letter</vt:lpstr>
      <vt:lpstr>Key Features</vt:lpstr>
      <vt:lpstr>Findings</vt:lpstr>
      <vt:lpstr>Examples</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Juanita Lockett</dc:creator>
  <cp:lastModifiedBy>Albertine Idioma</cp:lastModifiedBy>
  <cp:revision>18</cp:revision>
  <dcterms:created xsi:type="dcterms:W3CDTF">2024-01-22T16:05:05Z</dcterms:created>
  <dcterms:modified xsi:type="dcterms:W3CDTF">2024-08-06T03:30:39Z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CBE54DE5-0B68-4173-AB76-A1F77F3C750C</vt:lpwstr>
  </property>
  <property fmtid="{D5CDD505-2E9C-101B-9397-08002B2CF9AE}" pid="3" name="ArticulatePath">
    <vt:lpwstr>CourseNo_UnitX_IP_Template</vt:lpwstr>
  </property>
</Properties>
</file>