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5" r:id="rId4"/>
  </p:sldMasterIdLst>
  <p:sldIdLst>
    <p:sldId id="256" r:id="rId5"/>
    <p:sldId id="257" r:id="rId6"/>
    <p:sldId id="258" r:id="rId7"/>
    <p:sldId id="259" r:id="rId8"/>
    <p:sldId id="261" r:id="rId9"/>
    <p:sldId id="262" r:id="rId10"/>
    <p:sldId id="260" r:id="rId11"/>
  </p:sldIdLst>
  <p:sldSz cx="12192000" cy="6858000"/>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1468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4427191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281878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354125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15190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7495151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2004326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7753358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6399496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03/03/2025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4270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473985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707473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03/03/2025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547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03/03/2025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1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03/03/2025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587862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03/03/2025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34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5BB1C6-BF8F-4481-8AB2-603A1C8A906A}" type="datetimeFigureOut">
              <a:rPr lang="en-US" smtClean="0"/>
              <a:t>03/03/2025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24721079"/>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hyperlink" Target="https://www.ama.org/marketing-news/a-guide-to-the-best-social-media-channels-for-your-business/" TargetMode="Externa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71AAA-D795-44E3-A38A-AF672FCA021E}"/>
              </a:ext>
            </a:extLst>
          </p:cNvPr>
          <p:cNvSpPr>
            <a:spLocks noGrp="1"/>
          </p:cNvSpPr>
          <p:nvPr>
            <p:ph type="ctrTitle"/>
          </p:nvPr>
        </p:nvSpPr>
        <p:spPr>
          <a:xfrm>
            <a:off x="1659467" y="1160865"/>
            <a:ext cx="7766936" cy="1646302"/>
          </a:xfrm>
        </p:spPr>
        <p:txBody>
          <a:bodyPr>
            <a:normAutofit/>
          </a:bodyPr>
          <a:lstStyle/>
          <a:p>
            <a:pPr algn="ctr"/>
            <a:r>
              <a:rPr lang="en-US" sz="4400" dirty="0"/>
              <a:t>Title</a:t>
            </a:r>
          </a:p>
        </p:txBody>
      </p:sp>
      <p:sp>
        <p:nvSpPr>
          <p:cNvPr id="3" name="Subtitle 2">
            <a:extLst>
              <a:ext uri="{FF2B5EF4-FFF2-40B4-BE49-F238E27FC236}">
                <a16:creationId xmlns:a16="http://schemas.microsoft.com/office/drawing/2014/main" id="{6733C3DC-AD9E-46CA-BEAB-ACE069D87F49}"/>
              </a:ext>
            </a:extLst>
          </p:cNvPr>
          <p:cNvSpPr>
            <a:spLocks noGrp="1"/>
          </p:cNvSpPr>
          <p:nvPr>
            <p:ph type="subTitle" idx="1"/>
          </p:nvPr>
        </p:nvSpPr>
        <p:spPr>
          <a:xfrm>
            <a:off x="1418167" y="2953935"/>
            <a:ext cx="7766936" cy="1096899"/>
          </a:xfrm>
        </p:spPr>
        <p:txBody>
          <a:bodyPr>
            <a:noAutofit/>
          </a:bodyPr>
          <a:lstStyle/>
          <a:p>
            <a:pPr algn="ctr"/>
            <a:r>
              <a:rPr lang="en-US" sz="2000" b="1" dirty="0"/>
              <a:t>Your Name</a:t>
            </a:r>
          </a:p>
          <a:p>
            <a:pPr algn="ctr"/>
            <a:r>
              <a:rPr lang="en-US" sz="2000" b="1" dirty="0"/>
              <a:t>Colorado Technical University</a:t>
            </a:r>
          </a:p>
          <a:p>
            <a:pPr algn="ctr"/>
            <a:r>
              <a:rPr lang="en-US" sz="2000" b="1" dirty="0"/>
              <a:t>Course Number</a:t>
            </a:r>
          </a:p>
          <a:p>
            <a:pPr algn="ctr"/>
            <a:r>
              <a:rPr lang="en-US" sz="2000" b="1" dirty="0"/>
              <a:t>Date</a:t>
            </a:r>
          </a:p>
        </p:txBody>
      </p:sp>
      <p:sp>
        <p:nvSpPr>
          <p:cNvPr id="4" name="TextBox 3">
            <a:extLst>
              <a:ext uri="{FF2B5EF4-FFF2-40B4-BE49-F238E27FC236}">
                <a16:creationId xmlns:a16="http://schemas.microsoft.com/office/drawing/2014/main" id="{E9AC6075-2BCF-BACD-4ACF-2D7582CF2136}"/>
              </a:ext>
            </a:extLst>
          </p:cNvPr>
          <p:cNvSpPr txBox="1"/>
          <p:nvPr/>
        </p:nvSpPr>
        <p:spPr>
          <a:xfrm>
            <a:off x="272143" y="5165747"/>
            <a:ext cx="6100354" cy="1477328"/>
          </a:xfrm>
          <a:prstGeom prst="rect">
            <a:avLst/>
          </a:prstGeom>
          <a:noFill/>
        </p:spPr>
        <p:txBody>
          <a:bodyPr wrap="square">
            <a:spAutoFit/>
          </a:bodyPr>
          <a:lstStyle/>
          <a:p>
            <a:r>
              <a:rPr lang="en-US" sz="1800" dirty="0">
                <a:effectLst/>
                <a:latin typeface="Segoe UI" panose="020B0502040204020203" pitchFamily="34" charset="0"/>
              </a:rPr>
              <a:t>This is an optional template for the assignment. You will need to add slides to some topics. The total presentation should be 10-12 slides, not including the title or reference slide. You may change headings and backgrounds. You may start without a template if you prefer.</a:t>
            </a:r>
            <a:endParaRPr lang="en-US" sz="1800" dirty="0">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38360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E594C-5897-4AA6-9488-84F65F007723}"/>
              </a:ext>
            </a:extLst>
          </p:cNvPr>
          <p:cNvSpPr>
            <a:spLocks noGrp="1"/>
          </p:cNvSpPr>
          <p:nvPr>
            <p:ph type="title"/>
          </p:nvPr>
        </p:nvSpPr>
        <p:spPr/>
        <p:txBody>
          <a:bodyPr/>
          <a:lstStyle/>
          <a:p>
            <a:r>
              <a:rPr lang="en-US" dirty="0"/>
              <a:t>Title</a:t>
            </a:r>
          </a:p>
        </p:txBody>
      </p:sp>
      <p:sp>
        <p:nvSpPr>
          <p:cNvPr id="3" name="Content Placeholder 2">
            <a:extLst>
              <a:ext uri="{FF2B5EF4-FFF2-40B4-BE49-F238E27FC236}">
                <a16:creationId xmlns:a16="http://schemas.microsoft.com/office/drawing/2014/main" id="{DBCC9931-8ABE-4F8E-9C0B-9EDDFE9B85F5}"/>
              </a:ext>
            </a:extLst>
          </p:cNvPr>
          <p:cNvSpPr>
            <a:spLocks noGrp="1"/>
          </p:cNvSpPr>
          <p:nvPr>
            <p:ph idx="1"/>
          </p:nvPr>
        </p:nvSpPr>
        <p:spPr>
          <a:xfrm>
            <a:off x="677334" y="1488613"/>
            <a:ext cx="8596668" cy="3880773"/>
          </a:xfrm>
        </p:spPr>
        <p:txBody>
          <a:bodyPr/>
          <a:lstStyle/>
          <a:p>
            <a:r>
              <a:rPr lang="en-US" sz="2000" dirty="0"/>
              <a:t>Evaluate how the company’s return distribution and risk measures (e.g., beta) influence the company’s financing plan and risk management strategy.</a:t>
            </a:r>
          </a:p>
          <a:p>
            <a:r>
              <a:rPr lang="en-US" sz="2000" dirty="0"/>
              <a:t>You can add bullet points by clicking “Enter” after each sentence.</a:t>
            </a:r>
          </a:p>
          <a:p>
            <a:pPr marL="0" indent="0">
              <a:buNone/>
            </a:pPr>
            <a:endParaRPr lang="en-US" sz="2000" dirty="0"/>
          </a:p>
          <a:p>
            <a:pPr marL="0" indent="0">
              <a:buNone/>
            </a:pPr>
            <a:endParaRPr lang="en-US" dirty="0"/>
          </a:p>
        </p:txBody>
      </p:sp>
    </p:spTree>
    <p:custDataLst>
      <p:tags r:id="rId1"/>
    </p:custDataLst>
    <p:extLst>
      <p:ext uri="{BB962C8B-B14F-4D97-AF65-F5344CB8AC3E}">
        <p14:creationId xmlns:p14="http://schemas.microsoft.com/office/powerpoint/2010/main" val="330722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A3E05-C10D-44A6-81C1-1D70B419F9F8}"/>
              </a:ext>
            </a:extLst>
          </p:cNvPr>
          <p:cNvSpPr>
            <a:spLocks noGrp="1"/>
          </p:cNvSpPr>
          <p:nvPr>
            <p:ph type="title"/>
          </p:nvPr>
        </p:nvSpPr>
        <p:spPr/>
        <p:txBody>
          <a:bodyPr/>
          <a:lstStyle/>
          <a:p>
            <a:r>
              <a:rPr lang="en-US" dirty="0"/>
              <a:t>Title</a:t>
            </a:r>
          </a:p>
        </p:txBody>
      </p:sp>
      <p:sp>
        <p:nvSpPr>
          <p:cNvPr id="3" name="Content Placeholder 2">
            <a:extLst>
              <a:ext uri="{FF2B5EF4-FFF2-40B4-BE49-F238E27FC236}">
                <a16:creationId xmlns:a16="http://schemas.microsoft.com/office/drawing/2014/main" id="{3EAC331B-12E3-4304-8A3E-59BB4904392D}"/>
              </a:ext>
            </a:extLst>
          </p:cNvPr>
          <p:cNvSpPr>
            <a:spLocks noGrp="1"/>
          </p:cNvSpPr>
          <p:nvPr>
            <p:ph idx="1"/>
          </p:nvPr>
        </p:nvSpPr>
        <p:spPr>
          <a:xfrm>
            <a:off x="677334" y="1488613"/>
            <a:ext cx="8596668" cy="3880773"/>
          </a:xfrm>
        </p:spPr>
        <p:txBody>
          <a:bodyPr/>
          <a:lstStyle/>
          <a:p>
            <a:r>
              <a:rPr lang="en-US" sz="2000" dirty="0"/>
              <a:t>Assess the potential consequences of a high debt-to-equity ratio for the company’s financial health and risk management.</a:t>
            </a:r>
          </a:p>
          <a:p>
            <a:r>
              <a:rPr lang="en-US" sz="2000" dirty="0"/>
              <a:t>You can add bullet points by clicking “Enter” after each sentence.</a:t>
            </a:r>
          </a:p>
          <a:p>
            <a:pPr marL="0" indent="0">
              <a:buNone/>
            </a:pPr>
            <a:endParaRPr lang="en-US" dirty="0"/>
          </a:p>
        </p:txBody>
      </p:sp>
    </p:spTree>
    <p:custDataLst>
      <p:tags r:id="rId1"/>
    </p:custDataLst>
    <p:extLst>
      <p:ext uri="{BB962C8B-B14F-4D97-AF65-F5344CB8AC3E}">
        <p14:creationId xmlns:p14="http://schemas.microsoft.com/office/powerpoint/2010/main" val="35694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FBD61-401C-496D-9B4E-C8A5A5E34AA3}"/>
              </a:ext>
            </a:extLst>
          </p:cNvPr>
          <p:cNvSpPr>
            <a:spLocks noGrp="1"/>
          </p:cNvSpPr>
          <p:nvPr>
            <p:ph type="title"/>
          </p:nvPr>
        </p:nvSpPr>
        <p:spPr/>
        <p:txBody>
          <a:bodyPr/>
          <a:lstStyle/>
          <a:p>
            <a:r>
              <a:rPr lang="en-US" dirty="0"/>
              <a:t>Title</a:t>
            </a:r>
          </a:p>
        </p:txBody>
      </p:sp>
      <p:sp>
        <p:nvSpPr>
          <p:cNvPr id="3" name="Content Placeholder 2">
            <a:extLst>
              <a:ext uri="{FF2B5EF4-FFF2-40B4-BE49-F238E27FC236}">
                <a16:creationId xmlns:a16="http://schemas.microsoft.com/office/drawing/2014/main" id="{EF59A3BE-58AE-49BF-B4CC-ECCAE8AFE4A4}"/>
              </a:ext>
            </a:extLst>
          </p:cNvPr>
          <p:cNvSpPr>
            <a:spLocks noGrp="1"/>
          </p:cNvSpPr>
          <p:nvPr>
            <p:ph idx="1"/>
          </p:nvPr>
        </p:nvSpPr>
        <p:spPr>
          <a:xfrm>
            <a:off x="677334" y="1488613"/>
            <a:ext cx="8596668" cy="3880773"/>
          </a:xfrm>
        </p:spPr>
        <p:txBody>
          <a:bodyPr/>
          <a:lstStyle/>
          <a:p>
            <a:r>
              <a:rPr lang="en-US" sz="2000" dirty="0"/>
              <a:t>Examine how the company can use the current ratio and the interest coverage ratio to manage its liquidity risk and ensure its ability to meet its financial obligations.</a:t>
            </a:r>
          </a:p>
          <a:p>
            <a:r>
              <a:rPr lang="en-US" sz="2000" dirty="0"/>
              <a:t>You can add bullet points by clicking “Enter” after each sentence.</a:t>
            </a:r>
          </a:p>
          <a:p>
            <a:pPr marL="0" indent="0">
              <a:buNone/>
            </a:pPr>
            <a:endParaRPr lang="en-US" dirty="0"/>
          </a:p>
        </p:txBody>
      </p:sp>
    </p:spTree>
    <p:custDataLst>
      <p:tags r:id="rId1"/>
    </p:custDataLst>
    <p:extLst>
      <p:ext uri="{BB962C8B-B14F-4D97-AF65-F5344CB8AC3E}">
        <p14:creationId xmlns:p14="http://schemas.microsoft.com/office/powerpoint/2010/main" val="87320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E844D-BBDE-75F7-6DFE-9108105184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CB5E92-4511-9268-585C-F13C6A52C96A}"/>
              </a:ext>
            </a:extLst>
          </p:cNvPr>
          <p:cNvSpPr>
            <a:spLocks noGrp="1"/>
          </p:cNvSpPr>
          <p:nvPr>
            <p:ph type="title"/>
          </p:nvPr>
        </p:nvSpPr>
        <p:spPr/>
        <p:txBody>
          <a:bodyPr/>
          <a:lstStyle/>
          <a:p>
            <a:r>
              <a:rPr lang="en-US" dirty="0"/>
              <a:t>Title</a:t>
            </a:r>
          </a:p>
        </p:txBody>
      </p:sp>
      <p:sp>
        <p:nvSpPr>
          <p:cNvPr id="3" name="Content Placeholder 2">
            <a:extLst>
              <a:ext uri="{FF2B5EF4-FFF2-40B4-BE49-F238E27FC236}">
                <a16:creationId xmlns:a16="http://schemas.microsoft.com/office/drawing/2014/main" id="{173A4086-6223-8628-F871-ED55A0CC4F3C}"/>
              </a:ext>
            </a:extLst>
          </p:cNvPr>
          <p:cNvSpPr>
            <a:spLocks noGrp="1"/>
          </p:cNvSpPr>
          <p:nvPr>
            <p:ph idx="1"/>
          </p:nvPr>
        </p:nvSpPr>
        <p:spPr>
          <a:xfrm>
            <a:off x="677334" y="1488613"/>
            <a:ext cx="8596668" cy="3880773"/>
          </a:xfrm>
        </p:spPr>
        <p:txBody>
          <a:bodyPr/>
          <a:lstStyle/>
          <a:p>
            <a:r>
              <a:rPr lang="en-US" sz="2000" dirty="0"/>
              <a:t>Determine the potential benefits and drawbacks of using different risk management strategies, such as hedging or diversification, to mitigate the company’s risk exposure.</a:t>
            </a:r>
          </a:p>
          <a:p>
            <a:r>
              <a:rPr lang="en-US" sz="2000" dirty="0"/>
              <a:t>You can add bullet points by clicking “Enter” after each sentence.</a:t>
            </a:r>
          </a:p>
          <a:p>
            <a:pPr marL="0" indent="0">
              <a:buNone/>
            </a:pPr>
            <a:endParaRPr lang="en-US" dirty="0"/>
          </a:p>
        </p:txBody>
      </p:sp>
    </p:spTree>
    <p:custDataLst>
      <p:tags r:id="rId1"/>
    </p:custDataLst>
    <p:extLst>
      <p:ext uri="{BB962C8B-B14F-4D97-AF65-F5344CB8AC3E}">
        <p14:creationId xmlns:p14="http://schemas.microsoft.com/office/powerpoint/2010/main" val="176379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45DB8-E9B4-6955-9D2C-ADBE8C7A5B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5D831E-6247-91C1-EADE-BC24D531F9D8}"/>
              </a:ext>
            </a:extLst>
          </p:cNvPr>
          <p:cNvSpPr>
            <a:spLocks noGrp="1"/>
          </p:cNvSpPr>
          <p:nvPr>
            <p:ph type="title"/>
          </p:nvPr>
        </p:nvSpPr>
        <p:spPr/>
        <p:txBody>
          <a:bodyPr/>
          <a:lstStyle/>
          <a:p>
            <a:r>
              <a:rPr lang="en-US" dirty="0"/>
              <a:t>Title</a:t>
            </a:r>
          </a:p>
        </p:txBody>
      </p:sp>
      <p:sp>
        <p:nvSpPr>
          <p:cNvPr id="3" name="Content Placeholder 2">
            <a:extLst>
              <a:ext uri="{FF2B5EF4-FFF2-40B4-BE49-F238E27FC236}">
                <a16:creationId xmlns:a16="http://schemas.microsoft.com/office/drawing/2014/main" id="{F2093431-E1D9-CD91-9040-EADB542BA62E}"/>
              </a:ext>
            </a:extLst>
          </p:cNvPr>
          <p:cNvSpPr>
            <a:spLocks noGrp="1"/>
          </p:cNvSpPr>
          <p:nvPr>
            <p:ph idx="1"/>
          </p:nvPr>
        </p:nvSpPr>
        <p:spPr>
          <a:xfrm>
            <a:off x="677334" y="1488613"/>
            <a:ext cx="8596668" cy="3880773"/>
          </a:xfrm>
        </p:spPr>
        <p:txBody>
          <a:bodyPr/>
          <a:lstStyle/>
          <a:p>
            <a:r>
              <a:rPr lang="en-US" sz="2000" dirty="0"/>
              <a:t>Justify how the company’s risk management approach can be integrated with its overall financial goals and objectives to ensure that it is well prepared to manage risk and achieve its financial objectives.</a:t>
            </a:r>
          </a:p>
          <a:p>
            <a:r>
              <a:rPr lang="en-US" sz="2000" dirty="0"/>
              <a:t>You can add bullet points by clicking “Enter” after each sentence.</a:t>
            </a:r>
          </a:p>
          <a:p>
            <a:pPr marL="0" indent="0">
              <a:buNone/>
            </a:pPr>
            <a:endParaRPr lang="en-US" dirty="0"/>
          </a:p>
        </p:txBody>
      </p:sp>
    </p:spTree>
    <p:custDataLst>
      <p:tags r:id="rId1"/>
    </p:custDataLst>
    <p:extLst>
      <p:ext uri="{BB962C8B-B14F-4D97-AF65-F5344CB8AC3E}">
        <p14:creationId xmlns:p14="http://schemas.microsoft.com/office/powerpoint/2010/main" val="2605345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FEE52-4E08-480B-8431-AAEA1096903B}"/>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ED56F318-9BAA-45C7-9EB6-11DE61C78433}"/>
              </a:ext>
            </a:extLst>
          </p:cNvPr>
          <p:cNvSpPr>
            <a:spLocks noGrp="1"/>
          </p:cNvSpPr>
          <p:nvPr>
            <p:ph idx="1"/>
          </p:nvPr>
        </p:nvSpPr>
        <p:spPr>
          <a:xfrm>
            <a:off x="677334" y="1488613"/>
            <a:ext cx="8596668" cy="3880773"/>
          </a:xfrm>
        </p:spPr>
        <p:txBody>
          <a:bodyPr/>
          <a:lstStyle/>
          <a:p>
            <a:pPr marL="457200" indent="-457200">
              <a:buNone/>
            </a:pPr>
            <a:r>
              <a:rPr lang="en-US" sz="2000" dirty="0">
                <a:ea typeface="Times New Roman" panose="02020603050405020304" pitchFamily="18" charset="0"/>
                <a:cs typeface="Arial" panose="020B0604020202020204" pitchFamily="34" charset="0"/>
              </a:rPr>
              <a:t>American Marketing Association. (2022, September 21). </a:t>
            </a:r>
            <a:r>
              <a:rPr lang="en-US" sz="2000" i="1" dirty="0">
                <a:ea typeface="Times New Roman" panose="02020603050405020304" pitchFamily="18" charset="0"/>
                <a:cs typeface="Arial" panose="020B0604020202020204" pitchFamily="34" charset="0"/>
              </a:rPr>
              <a:t>A guide to the best social media channels for your business</a:t>
            </a:r>
            <a:r>
              <a:rPr lang="en-US" sz="2000" dirty="0">
                <a:ea typeface="Times New Roman" panose="02020603050405020304" pitchFamily="18" charset="0"/>
                <a:cs typeface="Arial" panose="020B0604020202020204" pitchFamily="34" charset="0"/>
              </a:rPr>
              <a:t>. </a:t>
            </a:r>
            <a:r>
              <a:rPr lang="en-US" sz="2000" u="sng" dirty="0">
                <a:ea typeface="Times New Roman" panose="02020603050405020304" pitchFamily="18" charset="0"/>
                <a:cs typeface="Arial" panose="020B0604020202020204" pitchFamily="34" charset="0"/>
                <a:hlinkClick r:id="rId3"/>
              </a:rPr>
              <a:t>https://www.ama.org/marketing-news/a-guide-to-the-best-social-media-channels-for-your-business/</a:t>
            </a:r>
            <a:endParaRPr lang="en-US" sz="2000" u="sng" dirty="0">
              <a:ea typeface="Times New Roman" panose="02020603050405020304" pitchFamily="18" charset="0"/>
              <a:cs typeface="Arial" panose="020B0604020202020204" pitchFamily="34" charset="0"/>
            </a:endParaRPr>
          </a:p>
          <a:p>
            <a:pPr marL="0" indent="0">
              <a:buNone/>
            </a:pPr>
            <a:endParaRPr lang="en-US" dirty="0"/>
          </a:p>
        </p:txBody>
      </p:sp>
    </p:spTree>
    <p:custDataLst>
      <p:tags r:id="rId1"/>
    </p:custDataLst>
    <p:extLst>
      <p:ext uri="{BB962C8B-B14F-4D97-AF65-F5344CB8AC3E}">
        <p14:creationId xmlns:p14="http://schemas.microsoft.com/office/powerpoint/2010/main" val="3167200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e7bffbd-2467-4fe9-b349-28321a97b45c">
      <Terms xmlns="http://schemas.microsoft.com/office/infopath/2007/PartnerControls"/>
    </lcf76f155ced4ddcb4097134ff3c332f>
    <TaxCatchAll xmlns="ca02fb2f-f452-410c-bbdd-66dfb339663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1DDAE6508084446881BDCBB40DBC479" ma:contentTypeVersion="13" ma:contentTypeDescription="Create a new document." ma:contentTypeScope="" ma:versionID="7d2c1618ba6d272e93255b3930e2bdcd">
  <xsd:schema xmlns:xsd="http://www.w3.org/2001/XMLSchema" xmlns:xs="http://www.w3.org/2001/XMLSchema" xmlns:p="http://schemas.microsoft.com/office/2006/metadata/properties" xmlns:ns2="de7bffbd-2467-4fe9-b349-28321a97b45c" xmlns:ns3="ca02fb2f-f452-410c-bbdd-66dfb339663f" targetNamespace="http://schemas.microsoft.com/office/2006/metadata/properties" ma:root="true" ma:fieldsID="4ef6d5acf9dad6dc60982a4261fa79eb" ns2:_="" ns3:_="">
    <xsd:import namespace="de7bffbd-2467-4fe9-b349-28321a97b45c"/>
    <xsd:import namespace="ca02fb2f-f452-410c-bbdd-66dfb339663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7bffbd-2467-4fe9-b349-28321a97b4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3a1d482-b78b-4976-9806-b809a21a880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02fb2f-f452-410c-bbdd-66dfb339663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11c46b6-300b-4644-b2bd-c9f3bf07e0ce}" ma:internalName="TaxCatchAll" ma:showField="CatchAllData" ma:web="ca02fb2f-f452-410c-bbdd-66dfb33966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2A7F58-471A-4131-A846-7467FB3ECB81}">
  <ds:schemaRefs>
    <ds:schemaRef ds:uri="http://schemas.microsoft.com/sharepoint/v3/contenttype/forms"/>
  </ds:schemaRefs>
</ds:datastoreItem>
</file>

<file path=customXml/itemProps2.xml><?xml version="1.0" encoding="utf-8"?>
<ds:datastoreItem xmlns:ds="http://schemas.openxmlformats.org/officeDocument/2006/customXml" ds:itemID="{BF6AAC62-6BC0-4081-BBE4-EC8CC772E1DE}">
  <ds:schemaRefs>
    <ds:schemaRef ds:uri="http://schemas.microsoft.com/office/2006/metadata/properties"/>
    <ds:schemaRef ds:uri="http://schemas.microsoft.com/office/infopath/2007/PartnerControls"/>
    <ds:schemaRef ds:uri="de7bffbd-2467-4fe9-b349-28321a97b45c"/>
    <ds:schemaRef ds:uri="ca02fb2f-f452-410c-bbdd-66dfb339663f"/>
  </ds:schemaRefs>
</ds:datastoreItem>
</file>

<file path=customXml/itemProps3.xml><?xml version="1.0" encoding="utf-8"?>
<ds:datastoreItem xmlns:ds="http://schemas.openxmlformats.org/officeDocument/2006/customXml" ds:itemID="{14E3490C-58AC-4EB1-A8F0-768B62E96A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7bffbd-2467-4fe9-b349-28321a97b45c"/>
    <ds:schemaRef ds:uri="ca02fb2f-f452-410c-bbdd-66dfb33966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123</TotalTime>
  <Words>303</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Segoe UI</vt:lpstr>
      <vt:lpstr>Times New Roman</vt:lpstr>
      <vt:lpstr>Trebuchet MS</vt:lpstr>
      <vt:lpstr>Wingdings 3</vt:lpstr>
      <vt:lpstr>Facet</vt:lpstr>
      <vt:lpstr>Title</vt:lpstr>
      <vt:lpstr>Title</vt:lpstr>
      <vt:lpstr>Title</vt:lpstr>
      <vt:lpstr>Title</vt:lpstr>
      <vt:lpstr>Title</vt:lpstr>
      <vt:lpstr>Title</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Juanita Lockett</dc:creator>
  <cp:lastModifiedBy>Albertine Idioma</cp:lastModifiedBy>
  <cp:revision>17</cp:revision>
  <dcterms:created xsi:type="dcterms:W3CDTF">2024-01-22T16:05:05Z</dcterms:created>
  <dcterms:modified xsi:type="dcterms:W3CDTF">2025-03-03T01:45:01Z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CBE54DE5-0B68-4173-AB76-A1F77F3C750C</vt:lpwstr>
  </property>
  <property fmtid="{D5CDD505-2E9C-101B-9397-08002B2CF9AE}" pid="3" name="ArticulatePath">
    <vt:lpwstr>CourseNo_UnitX_IP_Template</vt:lpwstr>
  </property>
  <property fmtid="{D5CDD505-2E9C-101B-9397-08002B2CF9AE}" pid="4" name="ContentTypeId">
    <vt:lpwstr>0x010100A1DDAE6508084446881BDCBB40DBC479</vt:lpwstr>
  </property>
</Properties>
</file>