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73" r:id="rId8"/>
    <p:sldId id="274" r:id="rId9"/>
    <p:sldId id="259" r:id="rId10"/>
    <p:sldId id="260" r:id="rId11"/>
    <p:sldId id="263" r:id="rId12"/>
    <p:sldId id="261" r:id="rId13"/>
    <p:sldId id="262" r:id="rId14"/>
    <p:sldId id="264" r:id="rId15"/>
    <p:sldId id="266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ine Idioma" initials="AI" lastIdx="2" clrIdx="0">
    <p:extLst>
      <p:ext uri="{19B8F6BF-5375-455C-9EA6-DF929625EA0E}">
        <p15:presenceInfo xmlns:p15="http://schemas.microsoft.com/office/powerpoint/2012/main" userId="S-1-5-21-2684606821-2165173704-3229962455-1807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1D52-2058-472F-ADFC-BCDB02F69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D46EC-F6CC-4DB3-A319-3A221E86F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F3A10-E3EF-4541-A952-697241D2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B3AD6-912C-4BFC-ABA7-C83901B5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D4B91-C12C-43E5-A4E9-925269CF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5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3490A-868C-472C-B8F0-C2A4D32A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C345DD-1FF1-43B9-91A2-BEDCD0659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26C4-A9E7-4C24-900C-C2418F6F2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6904-6017-4511-8687-868FFEF5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34D3D-2726-45A7-9496-C4309DE6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6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E4B9A-3E71-42B2-8679-021CD345A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EFBB7-EC16-4D8A-8503-078BB155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CB4FB-525A-453F-B105-D3DA011B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97DA7-B3F2-4CC0-BAFC-4E2EF9FF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E9C12-9468-4C0D-9BCA-4E15F96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20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8E2A3-A6A4-4CA1-A40C-8EA0AA15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ADB1C-BC55-442A-81D6-8F724F57B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15217-5CC0-41D0-8B42-3F45BF4F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2B5A7-DBAB-45D4-B749-887B956D1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56944-4F4B-458C-A0AF-C3BDC010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5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EE7B5-139F-4523-9A9C-13ED46D38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56CCF-1577-45AE-AA47-84D1B990E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99E55-168C-4D94-969B-911B58C4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847F7-7FF8-464A-A848-6B64267D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E7926-0B46-484B-848F-64055975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3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961BC-C538-44C4-B9A0-6D468932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EEA33-EE14-4D69-9BBD-EC88D02BE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77522-7BBD-4C66-9BFD-29F95572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DBC48-CCA4-4A76-BC79-6D7DEC00B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40E94-DF06-4ED8-B4EB-2D7FE28B5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1CE94-9770-4CD1-96B0-B87B7F99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5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D399B-5C13-48F5-9CD3-BDFA49B2E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30ED95-6798-4231-B903-3DEB8FADE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562D2-D6D5-4AE0-A897-C99ECAE74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77966-04B3-4BB2-9C98-230E48AFA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916E0-7D4C-488B-A2C8-AF4BA27BA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837AB0-3FD8-4CE4-BB6C-4EC154A03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1AFAC-4591-4732-9A90-6693734E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033A4-1C43-4115-B783-B2ADF039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D1F19-6317-429F-B3BB-380684691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594E24-2381-461F-B29D-95F5D2E5D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4CCE0-02A7-4E53-BA19-2D001873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83EC0-1527-4AC1-A4DE-B837D03E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6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75420-24D1-468D-A404-08AE418BB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ABE839-9804-4254-A067-68EC7004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8AD11-2810-4627-B48D-FC3028477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7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848E-C7B9-40C1-AAE8-E61FDDE44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96592-A289-4400-BDBB-A76773474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B8941-2700-49BF-ABCF-35E53A5D3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94ED6-64F4-4AC3-A145-4A53229E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172A0-3D8E-48D3-B15E-C6F78C55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3F817-6E42-4EDE-8F69-6CBB2D3EE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41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004D-7F10-4182-86ED-B37CF16C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8980D-801F-4563-994B-7BDC341D8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21908-C86E-426B-8C96-9B279CDB2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EC919-8B29-4403-AD92-780923F7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62959-B8AA-4529-8505-B2F6A12D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78361-3D91-49F7-A2AF-13693B4B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1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BB495B-8744-4C54-A7EA-DD2ABB1D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31276-4456-40BF-A46E-30A779C9E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D02CE-49DE-460A-B10C-403B4E749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2126-DE08-40E3-8097-537142FE5B98}" type="datetimeFigureOut">
              <a:rPr lang="en-US" smtClean="0"/>
              <a:t>2/22/2022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29761-304C-4888-83AC-EEA597A86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FF954-3360-4AFD-9A0E-EF7279CDF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47B9-5DCD-4BC5-ACAB-C444825DA2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9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D479-1602-4347-A34B-95677A3A67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2 IP -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24EAA-EF46-4F73-99E2-EFAEDA295F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(Name)</a:t>
            </a:r>
          </a:p>
        </p:txBody>
      </p:sp>
    </p:spTree>
    <p:extLst>
      <p:ext uri="{BB962C8B-B14F-4D97-AF65-F5344CB8AC3E}">
        <p14:creationId xmlns:p14="http://schemas.microsoft.com/office/powerpoint/2010/main" val="1864231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A8D0-75E9-49DF-BE27-BA3E468F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5D3C4-1E0E-4403-9129-5DDF66F75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the importance of credentialing to </a:t>
            </a:r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health IT </a:t>
            </a: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professionals.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fontAlgn="t">
              <a:spcBef>
                <a:spcPts val="0"/>
              </a:spcBef>
              <a:buNone/>
              <a:tabLst>
                <a:tab pos="457200" algn="l"/>
              </a:tabLst>
            </a:pP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10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EE21-C0DF-4109-9227-69513A27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D5B9A-0B50-468B-B6A5-F5B176F1C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how credentialing helps in achieving quality care.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7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DD92-EB01-4619-A2D8-1A7810A2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A809F-2193-4A61-A68D-6383A21E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benefits of having a healthcare IT department at St. </a:t>
            </a:r>
            <a:r>
              <a:rPr lang="en-US" dirty="0" smtClean="0"/>
              <a:t>Augustine's Hospital</a:t>
            </a:r>
            <a:r>
              <a:rPr lang="en-US" dirty="0"/>
              <a:t>.</a:t>
            </a:r>
            <a:endParaRPr lang="en-US" sz="1800" dirty="0">
              <a:solidFill>
                <a:srgbClr val="0E101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18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8D82A-FE86-4AE9-BBA5-C1A293CE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E5639-B944-4C37-B07F-548711E4D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52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71E8F-7336-48F4-B6BF-44F453570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Conclusion/Summary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C1BFA-7CB4-443F-8E4A-26D212141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2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591C-FADB-4C19-B030-E0656850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44017-42E1-4307-8D19-46BB17764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8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8895C-B52D-413F-BA1D-022364B15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27241-437B-45DB-93D1-1C4B412AF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Scenario</a:t>
            </a:r>
          </a:p>
          <a:p>
            <a:r>
              <a:rPr lang="en-US" dirty="0"/>
              <a:t>In the interview for the </a:t>
            </a:r>
            <a:r>
              <a:rPr lang="en-US" dirty="0" smtClean="0"/>
              <a:t>chief information officer </a:t>
            </a:r>
            <a:r>
              <a:rPr lang="en-US" dirty="0"/>
              <a:t>(CIO) position, you did exceptionally well and were hired by St. </a:t>
            </a:r>
            <a:r>
              <a:rPr lang="en-US" dirty="0" smtClean="0"/>
              <a:t>Augustine's Hospital</a:t>
            </a:r>
            <a:r>
              <a:rPr lang="en-US" dirty="0"/>
              <a:t>. In a staff meeting, you were asked to give a presentation to other employees with the hope of getting volunteers to work with you in setting up the new healthcare </a:t>
            </a:r>
            <a:r>
              <a:rPr lang="en-US" dirty="0" smtClean="0"/>
              <a:t>IT </a:t>
            </a:r>
            <a:r>
              <a:rPr lang="en-US" dirty="0"/>
              <a:t>department. </a:t>
            </a:r>
          </a:p>
        </p:txBody>
      </p:sp>
    </p:spTree>
    <p:extLst>
      <p:ext uri="{BB962C8B-B14F-4D97-AF65-F5344CB8AC3E}">
        <p14:creationId xmlns:p14="http://schemas.microsoft.com/office/powerpoint/2010/main" val="779336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EDCC5D-8B8A-40DB-BE90-A3AA27C64A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987DC3-7217-4ED1-B6E9-87160E4C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endParaRPr lang="en-US" sz="5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992E39-3C6A-4BFC-B2E5-D6D667345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057466"/>
              </p:ext>
            </p:extLst>
          </p:nvPr>
        </p:nvGraphicFramePr>
        <p:xfrm>
          <a:off x="1284626" y="2902912"/>
          <a:ext cx="9848088" cy="2145077"/>
        </p:xfrm>
        <a:graphic>
          <a:graphicData uri="http://schemas.openxmlformats.org/drawingml/2006/table">
            <a:tbl>
              <a:tblPr/>
              <a:tblGrid>
                <a:gridCol w="9848088">
                  <a:extLst>
                    <a:ext uri="{9D8B030D-6E8A-4147-A177-3AD203B41FA5}">
                      <a16:colId xmlns:a16="http://schemas.microsoft.com/office/drawing/2014/main" val="2678026926"/>
                    </a:ext>
                  </a:extLst>
                </a:gridCol>
              </a:tblGrid>
              <a:tr h="2145077">
                <a:tc>
                  <a:txBody>
                    <a:bodyPr/>
                    <a:lstStyle/>
                    <a:p>
                      <a:pPr marL="0" marR="0" indent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US" sz="2400" b="0" i="0" u="none" strike="noStrike" dirty="0">
                          <a:solidFill>
                            <a:srgbClr val="0E101A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Explain the impact of the American </a:t>
                      </a:r>
                      <a:r>
                        <a:rPr lang="en-US" sz="2400" b="0" i="0" u="none" strike="noStrike" dirty="0" smtClean="0">
                          <a:solidFill>
                            <a:srgbClr val="0E101A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Recovery </a:t>
                      </a:r>
                      <a:r>
                        <a:rPr lang="en-US" sz="2400" b="0" i="0" u="none" strike="noStrike" dirty="0">
                          <a:solidFill>
                            <a:srgbClr val="0E101A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 </a:t>
                      </a:r>
                      <a:r>
                        <a:rPr lang="en-US" sz="2400" dirty="0">
                          <a:solidFill>
                            <a:srgbClr val="0E101A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Reinvestment Act (ARRA</a:t>
                      </a:r>
                      <a:r>
                        <a:rPr lang="en-US" sz="2400" dirty="0" smtClean="0">
                          <a:solidFill>
                            <a:srgbClr val="0E101A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).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2846" marR="162846" marT="1357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059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93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C2B8-E3D2-4883-9BD1-BA8ECE6C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315A-15A7-4A44-A4E5-353B12BA7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the Healthcare </a:t>
            </a: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Information Technology and Economic and Clinical Healthcare (HITECH) </a:t>
            </a:r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52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A2908-5A48-4189-AA8F-34780144A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D1156-6041-4CAF-B4A3-D9DCD9995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the impact of the Healthcare </a:t>
            </a: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Insurance Portability and Accountability Act (HIPAA) on the </a:t>
            </a:r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7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44760-CCAF-4BC4-B88A-4B8B17049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FF8DB-7B6D-403F-B22D-E8254B48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the threats to the implementation and use of healthcare information systems (healthcare IT), </a:t>
            </a:r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 well as how </a:t>
            </a: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 threats </a:t>
            </a:r>
            <a:r>
              <a:rPr lang="en-US" dirty="0" smtClean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be overcome.</a:t>
            </a: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1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4D1B9-9AC5-483A-B6D7-963CB7CE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32C43-DF3D-4C6E-9890-8B9F15AC5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Explain what happens if these threats are not alleviated.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2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6D7A5-22CC-4DFC-A327-75A69782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5FC64-4ED5-4086-A1C4-93040AD9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Explain the various areas of professional credentialing for healthcare professionals in IT.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how credentialing helps in achieving quality care.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34A359A-C70E-465B-A53E-DE854B106B3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7832929"/>
                  </p:ext>
                </p:extLst>
              </p:nvPr>
            </p:nvGraphicFramePr>
            <p:xfrm>
              <a:off x="-3704275" y="-707075"/>
              <a:ext cx="3048000" cy="1714500"/>
            </p:xfrm>
            <a:graphic>
              <a:graphicData uri="http://schemas.microsoft.com/office/powerpoint/2016/slidezoom">
                <pslz:sldZm>
                  <pslz:sldZmObj sldId="263" cId="3570870932">
                    <pslz:zmPr id="{A49CC04D-0788-4539-9B07-D937E15EA4A0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34A359A-C70E-465B-A53E-DE854B106B3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704275" y="-707075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087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E38A-BC21-4E0E-9627-3090E6BCC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F479-CD2A-473C-BA6B-97488BD4B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r>
              <a:rPr lang="en-US" dirty="0">
                <a:solidFill>
                  <a:srgbClr val="0E101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professional credentialing.</a:t>
            </a: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pPr marL="347472" indent="-347472" fontAlgn="t">
              <a:spcBef>
                <a:spcPts val="0"/>
              </a:spcBef>
              <a:tabLst>
                <a:tab pos="457200" algn="l"/>
              </a:tabLst>
            </a:pPr>
            <a:endParaRPr lang="en-US" sz="44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00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2ECE91FC46E4D897F94C88D02CB23" ma:contentTypeVersion="4" ma:contentTypeDescription="Create a new document." ma:contentTypeScope="" ma:versionID="319064f8d34262d917c54ef41a06f21b">
  <xsd:schema xmlns:xsd="http://www.w3.org/2001/XMLSchema" xmlns:xs="http://www.w3.org/2001/XMLSchema" xmlns:p="http://schemas.microsoft.com/office/2006/metadata/properties" xmlns:ns2="9a7dca95-7f8f-4acf-b0c6-75e18630f220" targetNamespace="http://schemas.microsoft.com/office/2006/metadata/properties" ma:root="true" ma:fieldsID="b3fa5377ba0b5050f0280ac206c90f99" ns2:_="">
    <xsd:import namespace="9a7dca95-7f8f-4acf-b0c6-75e18630f2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dca95-7f8f-4acf-b0c6-75e18630f2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55A93E-307E-4F83-AC0C-D296943D9836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9a7dca95-7f8f-4acf-b0c6-75e18630f22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1D76FAF-1B61-47D2-A4BA-33477F1C69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46EA63-AD0F-43AD-AC90-97B09395B3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7dca95-7f8f-4acf-b0c6-75e18630f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217</Words>
  <Application>Microsoft Office PowerPoint</Application>
  <PresentationFormat>Widescreen</PresentationFormat>
  <Paragraphs>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Unit 2 IP - Course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Recommendations</vt:lpstr>
      <vt:lpstr>Conclusion/Summary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IP</dc:title>
  <dc:creator>David Bull</dc:creator>
  <cp:lastModifiedBy>Sherri Huitt</cp:lastModifiedBy>
  <cp:revision>6</cp:revision>
  <dcterms:created xsi:type="dcterms:W3CDTF">2021-05-17T17:24:23Z</dcterms:created>
  <dcterms:modified xsi:type="dcterms:W3CDTF">2022-02-22T23:12:55Z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0x0101008B92ECE91FC46E4D897F94C88D02CB23</vt:lpwstr>
  </property>
</Properties>
</file>