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notesSlides/notesSlide1.xml" ContentType="application/vnd.openxmlformats-officedocument.presentationml.notesSlide+xml"/>
  <Override PartName="/ppt/tags/tag5.xml" ContentType="application/vnd.openxmlformats-officedocument.presentationml.tags+xml"/>
  <Override PartName="/ppt/notesSlides/notesSlide2.xml" ContentType="application/vnd.openxmlformats-officedocument.presentationml.notesSlide+xml"/>
  <Override PartName="/ppt/tags/tag6.xml" ContentType="application/vnd.openxmlformats-officedocument.presentationml.tags+xml"/>
  <Override PartName="/ppt/notesSlides/notesSlide3.xml" ContentType="application/vnd.openxmlformats-officedocument.presentationml.notesSlide+xml"/>
  <Override PartName="/ppt/tags/tag7.xml" ContentType="application/vnd.openxmlformats-officedocument.presentationml.tags+xml"/>
  <Override PartName="/ppt/notesSlides/notesSlide4.xml" ContentType="application/vnd.openxmlformats-officedocument.presentationml.notesSlide+xml"/>
  <Override PartName="/ppt/tags/tag8.xml" ContentType="application/vnd.openxmlformats-officedocument.presentationml.tags+xml"/>
  <Override PartName="/ppt/notesSlides/notesSlide5.xml" ContentType="application/vnd.openxmlformats-officedocument.presentationml.notesSlide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15" r:id="rId1"/>
  </p:sldMasterIdLst>
  <p:notesMasterIdLst>
    <p:notesMasterId r:id="rId11"/>
  </p:notesMasterIdLst>
  <p:sldIdLst>
    <p:sldId id="256" r:id="rId2"/>
    <p:sldId id="265" r:id="rId3"/>
    <p:sldId id="257" r:id="rId4"/>
    <p:sldId id="258" r:id="rId5"/>
    <p:sldId id="266" r:id="rId6"/>
    <p:sldId id="263" r:id="rId7"/>
    <p:sldId id="264" r:id="rId8"/>
    <p:sldId id="261" r:id="rId9"/>
    <p:sldId id="260" r:id="rId10"/>
  </p:sldIdLst>
  <p:sldSz cx="12192000" cy="6858000"/>
  <p:notesSz cx="6858000" cy="9144000"/>
  <p:custDataLst>
    <p:tags r:id="rId12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6EFAFBD0-E775-91C1-3D08-644D3A8B3A18}" name="Cat McBride" initials="CM" userId="c6966b7d4341c716" providerId="Windows Live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16" autoAdjust="0"/>
    <p:restoredTop sz="75034"/>
  </p:normalViewPr>
  <p:slideViewPr>
    <p:cSldViewPr snapToGrid="0">
      <p:cViewPr varScale="1">
        <p:scale>
          <a:sx n="83" d="100"/>
          <a:sy n="83" d="100"/>
        </p:scale>
        <p:origin x="167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gs" Target="tags/tag1.xml"/><Relationship Id="rId17" Type="http://schemas.microsoft.com/office/2018/10/relationships/authors" Target="authors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7640B21-0711-594C-B55A-FD538DD6C131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DA55D63-EF60-C244-B0C4-073A30C30A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75634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Please include 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200-250 words of speaker notes.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DA55D63-EF60-C244-B0C4-073A30C30A6D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875123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Please include 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200-250 words of speaker notes.</a:t>
            </a: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DA55D63-EF60-C244-B0C4-073A30C30A6D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858612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Please include 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200-250 words of speaker notes.</a:t>
            </a: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DA55D63-EF60-C244-B0C4-073A30C30A6D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080329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Please include 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200-250 words of speaker notes.</a:t>
            </a: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DA55D63-EF60-C244-B0C4-073A30C30A6D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742620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Please include 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200-250 words of speaker notes.</a:t>
            </a: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DA55D63-EF60-C244-B0C4-073A30C30A6D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99875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AFFB9B-9FB8-469E-96F9-4D32314110B6}" type="datetimeFigureOut">
              <a:rPr lang="en-US" smtClean="0"/>
              <a:t>11/19/2025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4682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5BB1C6-BF8F-4481-8AB2-603A1C8A906A}" type="datetimeFigureOut">
              <a:rPr lang="en-US" smtClean="0"/>
              <a:t>11/19/2025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4271911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5BB1C6-BF8F-4481-8AB2-603A1C8A906A}" type="datetimeFigureOut">
              <a:rPr lang="en-US" smtClean="0"/>
              <a:t>11/19/2025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028187870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5BB1C6-BF8F-4481-8AB2-603A1C8A906A}" type="datetimeFigureOut">
              <a:rPr lang="en-US" smtClean="0"/>
              <a:t>11/19/2025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3541256"/>
      </p:ext>
    </p:extLst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5BB1C6-BF8F-4481-8AB2-603A1C8A906A}" type="datetimeFigureOut">
              <a:rPr lang="en-US" smtClean="0"/>
              <a:t>11/19/2025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741519073"/>
      </p:ext>
    </p:extLst>
  </p:cSld>
  <p:clrMapOvr>
    <a:masterClrMapping/>
  </p:clrMapOvr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5BB1C6-BF8F-4481-8AB2-603A1C8A906A}" type="datetimeFigureOut">
              <a:rPr lang="en-US" smtClean="0"/>
              <a:t>11/19/2025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4951511"/>
      </p:ext>
    </p:extLst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5BB1C6-BF8F-4481-8AB2-603A1C8A906A}" type="datetimeFigureOut">
              <a:rPr lang="en-US" smtClean="0"/>
              <a:t>11/19/2025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0043261"/>
      </p:ext>
    </p:extLst>
  </p:cSld>
  <p:clrMapOvr>
    <a:masterClrMapping/>
  </p:clrMapOvr>
  <p:hf sldNum="0"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5BB1C6-BF8F-4481-8AB2-603A1C8A906A}" type="datetimeFigureOut">
              <a:rPr lang="en-US" smtClean="0"/>
              <a:t>11/19/2025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7533581"/>
      </p:ext>
    </p:extLst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5BB1C6-BF8F-4481-8AB2-603A1C8A906A}" type="datetimeFigureOut">
              <a:rPr lang="en-US" smtClean="0"/>
              <a:t>11/19/2025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3994964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7F47CF-67C9-420C-80A5-E2069FF0C2DF}" type="datetimeFigureOut">
              <a:rPr lang="en-US" smtClean="0"/>
              <a:t>11/19/2025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42709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5BB1C6-BF8F-4481-8AB2-603A1C8A906A}" type="datetimeFigureOut">
              <a:rPr lang="en-US" smtClean="0"/>
              <a:t>11/19/2025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4739852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5BB1C6-BF8F-4481-8AB2-603A1C8A906A}" type="datetimeFigureOut">
              <a:rPr lang="en-US" smtClean="0"/>
              <a:t>11/19/2025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7074730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7649AC-CB8F-4FF1-9A34-5861C74DD0A7}" type="datetimeFigureOut">
              <a:rPr lang="en-US" smtClean="0"/>
              <a:t>11/19/2025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54702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C5CECA-2D3A-4680-9B49-752200DE467C}" type="datetimeFigureOut">
              <a:rPr lang="en-US" smtClean="0"/>
              <a:t>11/19/2025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192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5BB1C6-BF8F-4481-8AB2-603A1C8A906A}" type="datetimeFigureOut">
              <a:rPr lang="en-US" smtClean="0"/>
              <a:t>11/19/2025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878628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EF78E3-FDA3-4D28-AAA2-0B81F349A39D}" type="datetimeFigureOut">
              <a:rPr lang="en-US" smtClean="0"/>
              <a:t>11/19/2025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34239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5BB1C6-BF8F-4481-8AB2-603A1C8A906A}" type="datetimeFigureOut">
              <a:rPr lang="en-US" smtClean="0"/>
              <a:t>11/19/2025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47210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6" r:id="rId1"/>
    <p:sldLayoutId id="2147483717" r:id="rId2"/>
    <p:sldLayoutId id="2147483718" r:id="rId3"/>
    <p:sldLayoutId id="2147483719" r:id="rId4"/>
    <p:sldLayoutId id="2147483720" r:id="rId5"/>
    <p:sldLayoutId id="2147483721" r:id="rId6"/>
    <p:sldLayoutId id="2147483722" r:id="rId7"/>
    <p:sldLayoutId id="2147483723" r:id="rId8"/>
    <p:sldLayoutId id="2147483724" r:id="rId9"/>
    <p:sldLayoutId id="2147483725" r:id="rId10"/>
    <p:sldLayoutId id="2147483726" r:id="rId11"/>
    <p:sldLayoutId id="2147483727" r:id="rId12"/>
    <p:sldLayoutId id="2147483728" r:id="rId13"/>
    <p:sldLayoutId id="2147483729" r:id="rId14"/>
    <p:sldLayoutId id="2147483730" r:id="rId15"/>
    <p:sldLayoutId id="2147483731" r:id="rId16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9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271AAA-D795-44E3-A38A-AF672FCA021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59467" y="1160865"/>
            <a:ext cx="7133551" cy="935790"/>
          </a:xfrm>
        </p:spPr>
        <p:txBody>
          <a:bodyPr>
            <a:normAutofit/>
          </a:bodyPr>
          <a:lstStyle/>
          <a:p>
            <a:pPr algn="ctr"/>
            <a:r>
              <a:rPr lang="en-US" sz="4400" dirty="0"/>
              <a:t>Unit 1 Individual Project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733C3DC-AD9E-46CA-BEAB-ACE069D87F4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25803" y="2405485"/>
            <a:ext cx="7766936" cy="1096899"/>
          </a:xfrm>
        </p:spPr>
        <p:txBody>
          <a:bodyPr>
            <a:noAutofit/>
          </a:bodyPr>
          <a:lstStyle/>
          <a:p>
            <a:pPr algn="ctr"/>
            <a:r>
              <a:rPr lang="en-US" sz="2000" b="1" dirty="0"/>
              <a:t>Your Name</a:t>
            </a:r>
          </a:p>
          <a:p>
            <a:pPr algn="ctr"/>
            <a:r>
              <a:rPr lang="en-US" sz="2000" b="1" dirty="0"/>
              <a:t>College of Business and Management, Colorado Technical University</a:t>
            </a:r>
          </a:p>
          <a:p>
            <a:pPr algn="ctr"/>
            <a:r>
              <a:rPr lang="en-US" sz="2000" b="1" dirty="0"/>
              <a:t>Professor’s Name</a:t>
            </a:r>
          </a:p>
          <a:p>
            <a:pPr algn="ctr"/>
            <a:r>
              <a:rPr lang="en-US" sz="2000" b="1" dirty="0"/>
              <a:t>HRMT410</a:t>
            </a:r>
          </a:p>
          <a:p>
            <a:pPr algn="ctr"/>
            <a:r>
              <a:rPr lang="en-US" sz="2000" b="1" dirty="0"/>
              <a:t>Date</a:t>
            </a:r>
          </a:p>
          <a:p>
            <a:pPr algn="ctr"/>
            <a:endParaRPr lang="en-US" sz="2000" b="1" dirty="0"/>
          </a:p>
          <a:p>
            <a:pPr algn="ctr"/>
            <a:r>
              <a:rPr lang="en-US" sz="1400" b="1" dirty="0">
                <a:effectLst/>
                <a:latin typeface="Segoe UI" panose="020B0502040204020203" pitchFamily="34" charset="0"/>
              </a:rPr>
              <a:t>This is the template for the assignment. You will need to add slides to some topics. The presentation should be 6-8 slides (including 200-250 word speaker notes per slide), not including the cover or references. You may change headings and backgrounds. </a:t>
            </a:r>
            <a:endParaRPr lang="en-US" sz="1400" b="1" dirty="0"/>
          </a:p>
          <a:p>
            <a:pPr algn="ctr"/>
            <a:endParaRPr lang="en-US" sz="2000" b="1" dirty="0"/>
          </a:p>
        </p:txBody>
      </p:sp>
      <p:sp>
        <p:nvSpPr>
          <p:cNvPr id="6" name="Subtitle 2">
            <a:extLst>
              <a:ext uri="{FF2B5EF4-FFF2-40B4-BE49-F238E27FC236}">
                <a16:creationId xmlns:a16="http://schemas.microsoft.com/office/drawing/2014/main" id="{DDE9D2BE-7637-BD44-0FB7-B03C3D234706}"/>
              </a:ext>
            </a:extLst>
          </p:cNvPr>
          <p:cNvSpPr txBox="1">
            <a:spLocks/>
          </p:cNvSpPr>
          <p:nvPr/>
        </p:nvSpPr>
        <p:spPr>
          <a:xfrm>
            <a:off x="1418167" y="4990554"/>
            <a:ext cx="7766936" cy="1096899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sz="2000" b="1" dirty="0"/>
          </a:p>
          <a:p>
            <a:pPr algn="ctr"/>
            <a:endParaRPr lang="en-US" sz="2000" b="1" dirty="0"/>
          </a:p>
          <a:p>
            <a:pPr algn="ctr"/>
            <a:endParaRPr lang="en-US" sz="2000" b="1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83600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3C5BFAD-5C26-DEFF-CA47-41F651BE816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11BD42-903E-095A-F2D4-D0E9B26CE3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Introduction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5758DC-9AEB-446B-66FA-B5D1323097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488613"/>
            <a:ext cx="8596668" cy="3880773"/>
          </a:xfrm>
        </p:spPr>
        <p:txBody>
          <a:bodyPr/>
          <a:lstStyle/>
          <a:p>
            <a:r>
              <a:rPr lang="en-US" dirty="0"/>
              <a:t>Introduce the topic you will cover. Use APA in-text citations where your references are used.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1342096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1E594C-5897-4AA6-9488-84F65F0077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Define </a:t>
            </a:r>
            <a:r>
              <a:rPr lang="en-US"/>
              <a:t>Employee Training and Development 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CC9931-8ABE-4F8E-9C0B-9EDDFE9B85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2708694"/>
            <a:ext cx="8596668" cy="3102479"/>
          </a:xfrm>
        </p:spPr>
        <p:txBody>
          <a:bodyPr/>
          <a:lstStyle/>
          <a:p>
            <a:r>
              <a:rPr lang="en-US" dirty="0"/>
              <a:t>Type your response here.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3072255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2A3E05-C10D-44A6-81C1-1D70B419F9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Importance for Organizations to Have Training and Development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AC331B-12E3-4304-8A3E-59BB4904392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2266831"/>
            <a:ext cx="8596668" cy="3880773"/>
          </a:xfrm>
        </p:spPr>
        <p:txBody>
          <a:bodyPr/>
          <a:lstStyle/>
          <a:p>
            <a:r>
              <a:rPr lang="en-US" dirty="0"/>
              <a:t>Type your response here.</a:t>
            </a:r>
          </a:p>
          <a:p>
            <a:pPr marL="0" indent="0">
              <a:buNone/>
            </a:pPr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569477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C65B077-E18F-CCFF-B0C6-61E9342B650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AB7D0A-6882-74EA-02DE-1CC838FF57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3" y="609599"/>
            <a:ext cx="9342155" cy="1657231"/>
          </a:xfrm>
        </p:spPr>
        <p:txBody>
          <a:bodyPr>
            <a:normAutofit fontScale="90000"/>
          </a:bodyPr>
          <a:lstStyle/>
          <a:p>
            <a:r>
              <a:rPr lang="en-US" dirty="0"/>
              <a:t>Analyze the relationship between training and development, succession planning, and organizational success.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1CE8DD-1AD3-CB24-B728-60BC8F5FB8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2266831"/>
            <a:ext cx="8596668" cy="3880773"/>
          </a:xfrm>
        </p:spPr>
        <p:txBody>
          <a:bodyPr/>
          <a:lstStyle/>
          <a:p>
            <a:r>
              <a:rPr lang="en-US" dirty="0"/>
              <a:t>Type your response here.</a:t>
            </a:r>
          </a:p>
          <a:p>
            <a:pPr marL="0" indent="0">
              <a:buNone/>
            </a:pPr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0998770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2A3E05-C10D-44A6-81C1-1D70B419F9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Importance of Cultural Competence in Organizations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AC331B-12E3-4304-8A3E-59BB4904392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930400"/>
            <a:ext cx="8596668" cy="3880773"/>
          </a:xfrm>
        </p:spPr>
        <p:txBody>
          <a:bodyPr/>
          <a:lstStyle/>
          <a:p>
            <a:r>
              <a:rPr lang="en-US" dirty="0"/>
              <a:t>Type your response here.</a:t>
            </a:r>
          </a:p>
          <a:p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4452326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2A3E05-C10D-44A6-81C1-1D70B419F9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Employment Law that Affects Employee Training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AC331B-12E3-4304-8A3E-59BB4904392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930400"/>
            <a:ext cx="8596668" cy="3880773"/>
          </a:xfrm>
        </p:spPr>
        <p:txBody>
          <a:bodyPr/>
          <a:lstStyle/>
          <a:p>
            <a:r>
              <a:rPr lang="en-US" dirty="0"/>
              <a:t>Type your response here.</a:t>
            </a:r>
          </a:p>
          <a:p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5532699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10DEDE-8947-0867-94AE-69FDD3978E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Conclusion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79B989-B62A-A3A8-9E30-C16DBF4BAE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488613"/>
            <a:ext cx="8596668" cy="3880773"/>
          </a:xfrm>
        </p:spPr>
        <p:txBody>
          <a:bodyPr/>
          <a:lstStyle/>
          <a:p>
            <a:r>
              <a:rPr lang="en-US" dirty="0"/>
              <a:t>Summarize the main points of your presentation. </a:t>
            </a:r>
          </a:p>
          <a:p>
            <a:r>
              <a:rPr lang="en-US" dirty="0"/>
              <a:t>Be sure to proofread your assignment for organization, grammar, punctuation, and APA style. 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4840565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1FEE52-4E08-480B-8431-AAEA109690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References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56F318-9BAA-45C7-9EB6-11DE61C784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488613"/>
            <a:ext cx="8596668" cy="3880773"/>
          </a:xfrm>
        </p:spPr>
        <p:txBody>
          <a:bodyPr/>
          <a:lstStyle/>
          <a:p>
            <a:r>
              <a:rPr lang="en-US" dirty="0">
                <a:ea typeface="Times New Roman" panose="02020603050405020304" pitchFamily="18" charset="0"/>
                <a:cs typeface="Arial" panose="020B0604020202020204" pitchFamily="34" charset="0"/>
              </a:rPr>
              <a:t>United States income tax treaties – A to Z. (2024, May 03). </a:t>
            </a:r>
            <a:r>
              <a:rPr lang="en-US" u="sng" dirty="0">
                <a:ea typeface="Times New Roman" panose="02020603050405020304" pitchFamily="18" charset="0"/>
                <a:cs typeface="Arial" panose="020B0604020202020204" pitchFamily="34" charset="0"/>
              </a:rPr>
              <a:t>www.irs.gov/businesses/international-businesses/united-states-income-tax-treaties-a-to-z </a:t>
            </a:r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16720001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COUNT" val="6"/>
  <p:tag name="ARTICULATE_PROJECT_OPEN" val="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Facet">
  <a:themeElements>
    <a:clrScheme name="Red">
      <a:dk1>
        <a:sysClr val="windowText" lastClr="000000"/>
      </a:dk1>
      <a:lt1>
        <a:sysClr val="window" lastClr="FFFFFF"/>
      </a:lt1>
      <a:dk2>
        <a:srgbClr val="323232"/>
      </a:dk2>
      <a:lt2>
        <a:srgbClr val="E5C243"/>
      </a:lt2>
      <a:accent1>
        <a:srgbClr val="A5300F"/>
      </a:accent1>
      <a:accent2>
        <a:srgbClr val="D55816"/>
      </a:accent2>
      <a:accent3>
        <a:srgbClr val="E19825"/>
      </a:accent3>
      <a:accent4>
        <a:srgbClr val="B19C7D"/>
      </a:accent4>
      <a:accent5>
        <a:srgbClr val="7F5F52"/>
      </a:accent5>
      <a:accent6>
        <a:srgbClr val="B27D49"/>
      </a:accent6>
      <a:hlink>
        <a:srgbClr val="6B9F25"/>
      </a:hlink>
      <a:folHlink>
        <a:srgbClr val="B26B02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122</TotalTime>
  <Words>248</Words>
  <Application>Microsoft Office PowerPoint</Application>
  <PresentationFormat>Widescreen</PresentationFormat>
  <Paragraphs>36</Paragraphs>
  <Slides>9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6" baseType="lpstr">
      <vt:lpstr>Aptos</vt:lpstr>
      <vt:lpstr>Arial</vt:lpstr>
      <vt:lpstr>Segoe UI</vt:lpstr>
      <vt:lpstr>Times New Roman</vt:lpstr>
      <vt:lpstr>Trebuchet MS</vt:lpstr>
      <vt:lpstr>Wingdings 3</vt:lpstr>
      <vt:lpstr>Facet</vt:lpstr>
      <vt:lpstr>Unit 1 Individual Project</vt:lpstr>
      <vt:lpstr>Introduction</vt:lpstr>
      <vt:lpstr>Define Employee Training and Development </vt:lpstr>
      <vt:lpstr>Importance for Organizations to Have Training and Development</vt:lpstr>
      <vt:lpstr>Analyze the relationship between training and development, succession planning, and organizational success. </vt:lpstr>
      <vt:lpstr>Importance of Cultural Competence in Organizations</vt:lpstr>
      <vt:lpstr>Employment Law that Affects Employee Training</vt:lpstr>
      <vt:lpstr>Conclusion</vt:lpstr>
      <vt:lpstr>References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Juanita Lockett</dc:creator>
  <cp:lastModifiedBy>Sherri Huitt</cp:lastModifiedBy>
  <cp:revision>27</cp:revision>
  <dcterms:created xsi:type="dcterms:W3CDTF">2024-01-22T16:05:05Z</dcterms:created>
  <dcterms:modified xsi:type="dcterms:W3CDTF">2025-11-19T18:38:12Z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CBE54DE5-0B68-4173-AB76-A1F77F3C750C</vt:lpwstr>
  </property>
  <property fmtid="{D5CDD505-2E9C-101B-9397-08002B2CF9AE}" pid="3" name="ArticulatePath">
    <vt:lpwstr>CourseNo_UnitX_IP_Template</vt:lpwstr>
  </property>
</Properties>
</file>