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1"/>
  </p:notesMasterIdLst>
  <p:handoutMasterIdLst>
    <p:handoutMasterId r:id="rId22"/>
  </p:handoutMasterIdLst>
  <p:sldIdLst>
    <p:sldId id="322" r:id="rId5"/>
    <p:sldId id="337" r:id="rId6"/>
    <p:sldId id="352" r:id="rId7"/>
    <p:sldId id="369" r:id="rId8"/>
    <p:sldId id="362" r:id="rId9"/>
    <p:sldId id="368" r:id="rId10"/>
    <p:sldId id="363" r:id="rId11"/>
    <p:sldId id="366" r:id="rId12"/>
    <p:sldId id="367" r:id="rId13"/>
    <p:sldId id="353" r:id="rId14"/>
    <p:sldId id="354" r:id="rId15"/>
    <p:sldId id="355" r:id="rId16"/>
    <p:sldId id="356" r:id="rId17"/>
    <p:sldId id="359" r:id="rId18"/>
    <p:sldId id="361" r:id="rId19"/>
    <p:sldId id="351" r:id="rId20"/>
  </p:sldIdLst>
  <p:sldSz cx="9144000" cy="6858000" type="screen4x3"/>
  <p:notesSz cx="7010400" cy="9296400"/>
  <p:custDataLst>
    <p:tags r:id="rId23"/>
  </p:custDataLst>
  <p:defaultTextStyle>
    <a:defPPr>
      <a:defRPr lang="en-US"/>
    </a:defPPr>
    <a:lvl1pPr algn="l" rtl="0" fontAlgn="base">
      <a:spcBef>
        <a:spcPct val="0"/>
      </a:spcBef>
      <a:spcAft>
        <a:spcPct val="0"/>
      </a:spcAft>
      <a:defRPr kern="1200">
        <a:solidFill>
          <a:schemeClr val="tx1"/>
        </a:solidFill>
        <a:latin typeface="Calibri" charset="0"/>
        <a:ea typeface="Geneva" charset="0"/>
        <a:cs typeface="Geneva" charset="0"/>
      </a:defRPr>
    </a:lvl1pPr>
    <a:lvl2pPr marL="457200" algn="l" rtl="0" fontAlgn="base">
      <a:spcBef>
        <a:spcPct val="0"/>
      </a:spcBef>
      <a:spcAft>
        <a:spcPct val="0"/>
      </a:spcAft>
      <a:defRPr kern="1200">
        <a:solidFill>
          <a:schemeClr val="tx1"/>
        </a:solidFill>
        <a:latin typeface="Calibri" charset="0"/>
        <a:ea typeface="Geneva" charset="0"/>
        <a:cs typeface="Geneva" charset="0"/>
      </a:defRPr>
    </a:lvl2pPr>
    <a:lvl3pPr marL="914400" algn="l" rtl="0" fontAlgn="base">
      <a:spcBef>
        <a:spcPct val="0"/>
      </a:spcBef>
      <a:spcAft>
        <a:spcPct val="0"/>
      </a:spcAft>
      <a:defRPr kern="1200">
        <a:solidFill>
          <a:schemeClr val="tx1"/>
        </a:solidFill>
        <a:latin typeface="Calibri" charset="0"/>
        <a:ea typeface="Geneva" charset="0"/>
        <a:cs typeface="Geneva" charset="0"/>
      </a:defRPr>
    </a:lvl3pPr>
    <a:lvl4pPr marL="1371600" algn="l" rtl="0" fontAlgn="base">
      <a:spcBef>
        <a:spcPct val="0"/>
      </a:spcBef>
      <a:spcAft>
        <a:spcPct val="0"/>
      </a:spcAft>
      <a:defRPr kern="1200">
        <a:solidFill>
          <a:schemeClr val="tx1"/>
        </a:solidFill>
        <a:latin typeface="Calibri" charset="0"/>
        <a:ea typeface="Geneva" charset="0"/>
        <a:cs typeface="Geneva" charset="0"/>
      </a:defRPr>
    </a:lvl4pPr>
    <a:lvl5pPr marL="1828800" algn="l"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pril Migel" initials="AM" lastIdx="2" clrIdx="0">
    <p:extLst/>
  </p:cmAuthor>
  <p:cmAuthor id="2" name="Ruki Jayaraman" initials="RJ"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5797"/>
    <a:srgbClr val="B2B2B2"/>
    <a:srgbClr val="EE6B26"/>
    <a:srgbClr val="00487D"/>
    <a:srgbClr val="0F579C"/>
    <a:srgbClr val="000000"/>
    <a:srgbClr val="FFFF99"/>
    <a:srgbClr val="386A9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89136" autoAdjust="0"/>
  </p:normalViewPr>
  <p:slideViewPr>
    <p:cSldViewPr snapToGrid="0">
      <p:cViewPr varScale="1">
        <p:scale>
          <a:sx n="59" d="100"/>
          <a:sy n="59" d="100"/>
        </p:scale>
        <p:origin x="1084" y="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AD68E6FD-14F7-974C-A622-96C8694C5AF9}" type="datetime1">
              <a:rPr lang="en-US"/>
              <a:pPr>
                <a:defRPr/>
              </a:pPr>
              <a:t>11/11/2020</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5CA8FEEA-5633-9241-9435-0E74BFD804E4}" type="slidenum">
              <a:rPr lang="en-US"/>
              <a:pPr>
                <a:defRPr/>
              </a:pPr>
              <a:t>‹#›</a:t>
            </a:fld>
            <a:endParaRPr lang="en-US" dirty="0"/>
          </a:p>
        </p:txBody>
      </p:sp>
    </p:spTree>
    <p:extLst>
      <p:ext uri="{BB962C8B-B14F-4D97-AF65-F5344CB8AC3E}">
        <p14:creationId xmlns:p14="http://schemas.microsoft.com/office/powerpoint/2010/main" val="37698264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2830" tIns="46415" rIns="92830" bIns="46415" rtlCol="0"/>
          <a:lstStyle>
            <a:lvl1pPr algn="l" fontAlgn="auto">
              <a:spcBef>
                <a:spcPts val="0"/>
              </a:spcBef>
              <a:spcAft>
                <a:spcPts val="0"/>
              </a:spcAft>
              <a:defRPr sz="1200" dirty="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2830" tIns="46415" rIns="92830" bIns="46415" rtlCol="0"/>
          <a:lstStyle>
            <a:lvl1pPr algn="r" fontAlgn="auto">
              <a:spcBef>
                <a:spcPts val="0"/>
              </a:spcBef>
              <a:spcAft>
                <a:spcPts val="0"/>
              </a:spcAft>
              <a:defRPr sz="1200" smtClean="0">
                <a:latin typeface="+mn-lt"/>
                <a:ea typeface="+mn-ea"/>
                <a:cs typeface="+mn-cs"/>
              </a:defRPr>
            </a:lvl1pPr>
          </a:lstStyle>
          <a:p>
            <a:pPr>
              <a:defRPr/>
            </a:pPr>
            <a:fld id="{227FA262-A05B-3743-9011-58B7DE282F23}" type="datetime1">
              <a:rPr lang="en-US"/>
              <a:pPr>
                <a:defRPr/>
              </a:pPr>
              <a:t>11/11/2020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2830" tIns="46415" rIns="92830" bIns="464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2830" tIns="46415" rIns="92830" bIns="46415" rtlCol="0" anchor="b"/>
          <a:lstStyle>
            <a:lvl1pPr algn="l" fontAlgn="auto">
              <a:spcBef>
                <a:spcPts val="0"/>
              </a:spcBef>
              <a:spcAft>
                <a:spcPts val="0"/>
              </a:spcAft>
              <a:defRPr sz="1200" dirty="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2830" tIns="46415" rIns="92830" bIns="46415" rtlCol="0" anchor="b"/>
          <a:lstStyle>
            <a:lvl1pPr algn="r" fontAlgn="auto">
              <a:spcBef>
                <a:spcPts val="0"/>
              </a:spcBef>
              <a:spcAft>
                <a:spcPts val="0"/>
              </a:spcAft>
              <a:defRPr sz="1200" smtClean="0">
                <a:latin typeface="+mn-lt"/>
                <a:ea typeface="+mn-ea"/>
                <a:cs typeface="+mn-cs"/>
              </a:defRPr>
            </a:lvl1pPr>
          </a:lstStyle>
          <a:p>
            <a:pPr>
              <a:defRPr/>
            </a:pPr>
            <a:fld id="{1FFA488E-D65A-DF48-94B0-917F85312494}" type="slidenum">
              <a:rPr lang="en-US"/>
              <a:pPr>
                <a:defRPr/>
              </a:pPr>
              <a:t>‹#›</a:t>
            </a:fld>
            <a:endParaRPr lang="en-US" dirty="0"/>
          </a:p>
        </p:txBody>
      </p:sp>
    </p:spTree>
    <p:extLst>
      <p:ext uri="{BB962C8B-B14F-4D97-AF65-F5344CB8AC3E}">
        <p14:creationId xmlns:p14="http://schemas.microsoft.com/office/powerpoint/2010/main" val="171103309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Geneva" charset="0"/>
        <a:cs typeface="Geneva" charset="0"/>
      </a:defRPr>
    </a:lvl1pPr>
    <a:lvl2pPr marL="457200" algn="l" rtl="0" fontAlgn="base">
      <a:spcBef>
        <a:spcPct val="30000"/>
      </a:spcBef>
      <a:spcAft>
        <a:spcPct val="0"/>
      </a:spcAft>
      <a:defRPr sz="1200" kern="1200">
        <a:solidFill>
          <a:schemeClr val="tx1"/>
        </a:solidFill>
        <a:latin typeface="+mn-lt"/>
        <a:ea typeface="Geneva" charset="0"/>
        <a:cs typeface="+mn-cs"/>
      </a:defRPr>
    </a:lvl2pPr>
    <a:lvl3pPr marL="914400" algn="l" rtl="0" fontAlgn="base">
      <a:spcBef>
        <a:spcPct val="30000"/>
      </a:spcBef>
      <a:spcAft>
        <a:spcPct val="0"/>
      </a:spcAft>
      <a:defRPr sz="1200" kern="1200">
        <a:solidFill>
          <a:schemeClr val="tx1"/>
        </a:solidFill>
        <a:latin typeface="+mn-lt"/>
        <a:ea typeface="Geneva" charset="0"/>
        <a:cs typeface="+mn-cs"/>
      </a:defRPr>
    </a:lvl3pPr>
    <a:lvl4pPr marL="1371600" algn="l" rtl="0" fontAlgn="base">
      <a:spcBef>
        <a:spcPct val="30000"/>
      </a:spcBef>
      <a:spcAft>
        <a:spcPct val="0"/>
      </a:spcAft>
      <a:defRPr sz="1200" kern="1200">
        <a:solidFill>
          <a:schemeClr val="tx1"/>
        </a:solidFill>
        <a:latin typeface="+mn-lt"/>
        <a:ea typeface="Geneva" charset="0"/>
        <a:cs typeface="+mn-cs"/>
      </a:defRPr>
    </a:lvl4pPr>
    <a:lvl5pPr marL="1828800" algn="l" rtl="0" fontAlgn="base">
      <a:spcBef>
        <a:spcPct val="30000"/>
      </a:spcBef>
      <a:spcAft>
        <a:spcPct val="0"/>
      </a:spcAft>
      <a:defRPr sz="1200" kern="1200">
        <a:solidFill>
          <a:schemeClr val="tx1"/>
        </a:solidFill>
        <a:latin typeface="+mn-lt"/>
        <a:ea typeface="Geneva"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FFA488E-D65A-DF48-94B0-917F85312494}" type="slidenum">
              <a:rPr lang="en-US" smtClean="0"/>
              <a:pPr>
                <a:defRPr/>
              </a:pPr>
              <a:t>1</a:t>
            </a:fld>
            <a:endParaRPr lang="en-US" dirty="0"/>
          </a:p>
        </p:txBody>
      </p:sp>
    </p:spTree>
    <p:extLst>
      <p:ext uri="{BB962C8B-B14F-4D97-AF65-F5344CB8AC3E}">
        <p14:creationId xmlns:p14="http://schemas.microsoft.com/office/powerpoint/2010/main" val="3292251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52889"/>
            <a:ext cx="8040384" cy="838200"/>
          </a:xfrm>
        </p:spPr>
        <p:txBody>
          <a:bodyPr/>
          <a:lstStyle>
            <a:lvl1pPr algn="r">
              <a:defRPr sz="3200">
                <a:solidFill>
                  <a:srgbClr val="00487D"/>
                </a:solidFill>
              </a:defRPr>
            </a:lvl1pPr>
          </a:lstStyle>
          <a:p>
            <a:r>
              <a:rPr lang="en-US" dirty="0"/>
              <a:t>Click to edit Master title style</a:t>
            </a:r>
          </a:p>
        </p:txBody>
      </p:sp>
      <p:sp>
        <p:nvSpPr>
          <p:cNvPr id="3" name="Subtitle 2"/>
          <p:cNvSpPr>
            <a:spLocks noGrp="1"/>
          </p:cNvSpPr>
          <p:nvPr>
            <p:ph type="subTitle" idx="1"/>
          </p:nvPr>
        </p:nvSpPr>
        <p:spPr>
          <a:xfrm>
            <a:off x="4724400" y="3733800"/>
            <a:ext cx="4024044" cy="1295400"/>
          </a:xfrm>
        </p:spPr>
        <p:txBody>
          <a:bodyPr>
            <a:normAutofit/>
          </a:bodyPr>
          <a:lstStyle>
            <a:lvl1pPr marL="0" indent="0" algn="r">
              <a:buNone/>
              <a:defRPr sz="28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Slide Number Placeholder 5"/>
          <p:cNvSpPr>
            <a:spLocks noGrp="1"/>
          </p:cNvSpPr>
          <p:nvPr>
            <p:ph type="sldNum" sz="quarter" idx="10"/>
          </p:nvPr>
        </p:nvSpPr>
        <p:spPr/>
        <p:txBody>
          <a:bodyPr/>
          <a:lstStyle>
            <a:lvl1pPr>
              <a:defRPr/>
            </a:lvl1pPr>
          </a:lstStyle>
          <a:p>
            <a:pPr>
              <a:defRPr/>
            </a:pPr>
            <a:fld id="{44258F16-CC4A-6D4B-A508-3736230148B8}" type="slidenum">
              <a:rPr lang="en-US"/>
              <a:pPr>
                <a:defRPr/>
              </a:pPr>
              <a:t>‹#›</a:t>
            </a:fld>
            <a:endParaRPr lang="en-US" dirty="0"/>
          </a:p>
        </p:txBody>
      </p:sp>
    </p:spTree>
    <p:extLst>
      <p:ext uri="{BB962C8B-B14F-4D97-AF65-F5344CB8AC3E}">
        <p14:creationId xmlns:p14="http://schemas.microsoft.com/office/powerpoint/2010/main" val="3715290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0"/>
            <a:ext cx="9144000" cy="1044575"/>
          </a:xfrm>
          <a:prstGeom prst="rect">
            <a:avLst/>
          </a:prstGeom>
          <a:gradFill flip="none" rotWithShape="1">
            <a:gsLst>
              <a:gs pos="0">
                <a:srgbClr val="005797"/>
              </a:gs>
              <a:gs pos="85000">
                <a:srgbClr val="00487D"/>
              </a:gs>
              <a:gs pos="49000">
                <a:srgbClr val="005797"/>
              </a:gs>
            </a:gsLst>
            <a:lin ang="7860000" scaled="0"/>
            <a:tileRec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5" name="Straight Connector 4"/>
          <p:cNvCxnSpPr/>
          <p:nvPr userDrawn="1"/>
        </p:nvCxnSpPr>
        <p:spPr>
          <a:xfrm>
            <a:off x="0" y="1066800"/>
            <a:ext cx="9144000" cy="17463"/>
          </a:xfrm>
          <a:prstGeom prst="line">
            <a:avLst/>
          </a:prstGeom>
          <a:ln w="76200" cmpd="sng">
            <a:solidFill>
              <a:srgbClr val="FB681B"/>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853238" y="227013"/>
            <a:ext cx="2160587" cy="588962"/>
          </a:xfrm>
          <a:prstGeom prst="rect">
            <a:avLst/>
          </a:prstGeom>
          <a:effectLst>
            <a:outerShdw blurRad="50800" dist="12700" dir="5400000" algn="ctr" rotWithShape="0">
              <a:srgbClr val="000000">
                <a:alpha val="85000"/>
              </a:srgbClr>
            </a:outerShdw>
          </a:effectLst>
        </p:spPr>
      </p:pic>
      <p:sp>
        <p:nvSpPr>
          <p:cNvPr id="2" name="Title 1"/>
          <p:cNvSpPr>
            <a:spLocks noGrp="1"/>
          </p:cNvSpPr>
          <p:nvPr>
            <p:ph type="title"/>
          </p:nvPr>
        </p:nvSpPr>
        <p:spPr>
          <a:xfrm>
            <a:off x="0" y="0"/>
            <a:ext cx="6934200" cy="1066800"/>
          </a:xfrm>
          <a:effectLst/>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10"/>
          </p:nvPr>
        </p:nvSpPr>
        <p:spPr/>
        <p:txBody>
          <a:bodyPr/>
          <a:lstStyle>
            <a:lvl1pPr>
              <a:defRPr/>
            </a:lvl1pPr>
          </a:lstStyle>
          <a:p>
            <a:pPr>
              <a:defRPr/>
            </a:pPr>
            <a:endParaRPr lang="en-US" dirty="0"/>
          </a:p>
        </p:txBody>
      </p:sp>
      <p:sp>
        <p:nvSpPr>
          <p:cNvPr id="8" name="Slide Number Placeholder 5"/>
          <p:cNvSpPr>
            <a:spLocks noGrp="1"/>
          </p:cNvSpPr>
          <p:nvPr>
            <p:ph type="sldNum" sz="quarter" idx="11"/>
          </p:nvPr>
        </p:nvSpPr>
        <p:spPr/>
        <p:txBody>
          <a:bodyPr/>
          <a:lstStyle>
            <a:lvl1pPr>
              <a:defRPr/>
            </a:lvl1pPr>
          </a:lstStyle>
          <a:p>
            <a:pPr>
              <a:defRPr/>
            </a:pPr>
            <a:fld id="{6C450749-79AB-E74B-A2A0-E82B750FC9F3}" type="slidenum">
              <a:rPr lang="en-US"/>
              <a:pPr>
                <a:defRPr/>
              </a:pPr>
              <a:t>‹#›</a:t>
            </a:fld>
            <a:endParaRPr lang="en-US" dirty="0"/>
          </a:p>
        </p:txBody>
      </p:sp>
    </p:spTree>
    <p:extLst>
      <p:ext uri="{BB962C8B-B14F-4D97-AF65-F5344CB8AC3E}">
        <p14:creationId xmlns:p14="http://schemas.microsoft.com/office/powerpoint/2010/main" val="28429065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738" y="4763"/>
            <a:ext cx="6781800" cy="1062037"/>
          </a:xfrm>
          <a:prstGeom prst="rect">
            <a:avLst/>
          </a:prstGeom>
        </p:spPr>
        <p:txBody>
          <a:bodyPr vert="horz" lIns="91440" tIns="45720" rIns="91440" bIns="45720" rtlCol="0" anchor="ctr">
            <a:noAutofit/>
          </a:bodyPr>
          <a:lstStyle/>
          <a:p>
            <a:r>
              <a:rPr lang="en-US" dirty="0"/>
              <a:t>Click to edit Master title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D3AA60D1-3CBE-BB47-AD68-606E79499C4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Lst>
  <p:hf hdr="0" ftr="0" dt="0"/>
  <p:txStyles>
    <p:titleStyle>
      <a:lvl1pPr algn="l" rtl="0" fontAlgn="base">
        <a:spcBef>
          <a:spcPct val="0"/>
        </a:spcBef>
        <a:spcAft>
          <a:spcPct val="0"/>
        </a:spcAft>
        <a:defRPr sz="2800" b="1" kern="1200">
          <a:solidFill>
            <a:schemeClr val="bg1"/>
          </a:solidFill>
          <a:effectLst>
            <a:outerShdw blurRad="38100" dist="38100" dir="2700000" algn="tl">
              <a:srgbClr val="000000">
                <a:alpha val="43137"/>
              </a:srgbClr>
            </a:outerShdw>
          </a:effectLst>
          <a:latin typeface="Arial"/>
          <a:ea typeface="Geneva" charset="0"/>
          <a:cs typeface="Arial"/>
        </a:defRPr>
      </a:lvl1pPr>
      <a:lvl2pPr algn="l" rtl="0" fontAlgn="base">
        <a:spcBef>
          <a:spcPct val="0"/>
        </a:spcBef>
        <a:spcAft>
          <a:spcPct val="0"/>
        </a:spcAft>
        <a:defRPr sz="2800" b="1">
          <a:solidFill>
            <a:schemeClr val="bg1"/>
          </a:solidFill>
          <a:latin typeface="Arial" charset="0"/>
          <a:ea typeface="Geneva" charset="0"/>
        </a:defRPr>
      </a:lvl2pPr>
      <a:lvl3pPr algn="l" rtl="0" fontAlgn="base">
        <a:spcBef>
          <a:spcPct val="0"/>
        </a:spcBef>
        <a:spcAft>
          <a:spcPct val="0"/>
        </a:spcAft>
        <a:defRPr sz="2800" b="1">
          <a:solidFill>
            <a:schemeClr val="bg1"/>
          </a:solidFill>
          <a:latin typeface="Arial" charset="0"/>
          <a:ea typeface="Geneva" charset="0"/>
        </a:defRPr>
      </a:lvl3pPr>
      <a:lvl4pPr algn="l" rtl="0" fontAlgn="base">
        <a:spcBef>
          <a:spcPct val="0"/>
        </a:spcBef>
        <a:spcAft>
          <a:spcPct val="0"/>
        </a:spcAft>
        <a:defRPr sz="2800" b="1">
          <a:solidFill>
            <a:schemeClr val="bg1"/>
          </a:solidFill>
          <a:latin typeface="Arial" charset="0"/>
          <a:ea typeface="Geneva" charset="0"/>
        </a:defRPr>
      </a:lvl4pPr>
      <a:lvl5pPr algn="l" rtl="0" fontAlgn="base">
        <a:spcBef>
          <a:spcPct val="0"/>
        </a:spcBef>
        <a:spcAft>
          <a:spcPct val="0"/>
        </a:spcAft>
        <a:defRPr sz="2800" b="1">
          <a:solidFill>
            <a:schemeClr val="bg1"/>
          </a:solidFill>
          <a:latin typeface="Arial" charset="0"/>
          <a:ea typeface="Geneva" charset="0"/>
        </a:defRPr>
      </a:lvl5pPr>
      <a:lvl6pPr marL="457200" algn="l" rtl="0" fontAlgn="base">
        <a:spcBef>
          <a:spcPct val="0"/>
        </a:spcBef>
        <a:spcAft>
          <a:spcPct val="0"/>
        </a:spcAft>
        <a:defRPr sz="2800" b="1">
          <a:solidFill>
            <a:schemeClr val="bg1"/>
          </a:solidFill>
          <a:latin typeface="Arial" charset="0"/>
          <a:ea typeface="Geneva" charset="0"/>
        </a:defRPr>
      </a:lvl6pPr>
      <a:lvl7pPr marL="914400" algn="l" rtl="0" fontAlgn="base">
        <a:spcBef>
          <a:spcPct val="0"/>
        </a:spcBef>
        <a:spcAft>
          <a:spcPct val="0"/>
        </a:spcAft>
        <a:defRPr sz="2800" b="1">
          <a:solidFill>
            <a:schemeClr val="bg1"/>
          </a:solidFill>
          <a:latin typeface="Arial" charset="0"/>
          <a:ea typeface="Geneva" charset="0"/>
        </a:defRPr>
      </a:lvl7pPr>
      <a:lvl8pPr marL="1371600" algn="l" rtl="0" fontAlgn="base">
        <a:spcBef>
          <a:spcPct val="0"/>
        </a:spcBef>
        <a:spcAft>
          <a:spcPct val="0"/>
        </a:spcAft>
        <a:defRPr sz="2800" b="1">
          <a:solidFill>
            <a:schemeClr val="bg1"/>
          </a:solidFill>
          <a:latin typeface="Arial" charset="0"/>
          <a:ea typeface="Geneva" charset="0"/>
        </a:defRPr>
      </a:lvl8pPr>
      <a:lvl9pPr marL="1828800" algn="l" rtl="0" fontAlgn="base">
        <a:spcBef>
          <a:spcPct val="0"/>
        </a:spcBef>
        <a:spcAft>
          <a:spcPct val="0"/>
        </a:spcAft>
        <a:defRPr sz="2800" b="1">
          <a:solidFill>
            <a:schemeClr val="bg1"/>
          </a:solidFill>
          <a:latin typeface="Arial" charset="0"/>
          <a:ea typeface="Geneva" charset="0"/>
        </a:defRPr>
      </a:lvl9pPr>
    </p:titleStyle>
    <p:bodyStyle>
      <a:lvl1pPr marL="342900" indent="-342900" algn="l" rtl="0" fontAlgn="base">
        <a:spcBef>
          <a:spcPct val="20000"/>
        </a:spcBef>
        <a:spcAft>
          <a:spcPct val="0"/>
        </a:spcAft>
        <a:buFont typeface="Arial" charset="0"/>
        <a:buChar char="•"/>
        <a:defRPr sz="3200" kern="1200">
          <a:solidFill>
            <a:srgbClr val="000000"/>
          </a:solidFill>
          <a:latin typeface="Arial"/>
          <a:ea typeface="Geneva" charset="0"/>
          <a:cs typeface="Arial"/>
        </a:defRPr>
      </a:lvl1pPr>
      <a:lvl2pPr marL="742950" indent="-285750" algn="l" rtl="0" fontAlgn="base">
        <a:spcBef>
          <a:spcPct val="20000"/>
        </a:spcBef>
        <a:spcAft>
          <a:spcPct val="0"/>
        </a:spcAft>
        <a:buFont typeface="Arial" charset="0"/>
        <a:buChar char="–"/>
        <a:defRPr sz="2800" kern="1200">
          <a:solidFill>
            <a:srgbClr val="000000"/>
          </a:solidFill>
          <a:latin typeface="Arial"/>
          <a:ea typeface="Geneva" charset="0"/>
          <a:cs typeface="Arial"/>
        </a:defRPr>
      </a:lvl2pPr>
      <a:lvl3pPr marL="1143000" indent="-228600" algn="l" rtl="0" fontAlgn="base">
        <a:spcBef>
          <a:spcPct val="20000"/>
        </a:spcBef>
        <a:spcAft>
          <a:spcPct val="0"/>
        </a:spcAft>
        <a:buFont typeface="Arial" charset="0"/>
        <a:buChar char="•"/>
        <a:defRPr sz="2400" kern="1200">
          <a:solidFill>
            <a:srgbClr val="000000"/>
          </a:solidFill>
          <a:latin typeface="Arial"/>
          <a:ea typeface="Geneva" charset="0"/>
          <a:cs typeface="Arial"/>
        </a:defRPr>
      </a:lvl3pPr>
      <a:lvl4pPr marL="1600200" indent="-228600" algn="l" rtl="0" fontAlgn="base">
        <a:spcBef>
          <a:spcPct val="20000"/>
        </a:spcBef>
        <a:spcAft>
          <a:spcPct val="0"/>
        </a:spcAft>
        <a:buFont typeface="Arial" charset="0"/>
        <a:buChar char="–"/>
        <a:defRPr sz="2000" kern="1200">
          <a:solidFill>
            <a:srgbClr val="000000"/>
          </a:solidFill>
          <a:latin typeface="Arial"/>
          <a:ea typeface="Geneva" charset="0"/>
          <a:cs typeface="Arial"/>
        </a:defRPr>
      </a:lvl4pPr>
      <a:lvl5pPr marL="2057400" indent="-228600" algn="l" rtl="0" fontAlgn="base">
        <a:spcBef>
          <a:spcPct val="20000"/>
        </a:spcBef>
        <a:spcAft>
          <a:spcPct val="0"/>
        </a:spcAft>
        <a:buFont typeface="Arial" charset="0"/>
        <a:buChar char="»"/>
        <a:defRPr sz="2000" kern="1200">
          <a:solidFill>
            <a:srgbClr val="000000"/>
          </a:solidFill>
          <a:latin typeface="Arial"/>
          <a:ea typeface="Geneva" charset="0"/>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5000">
              <a:srgbClr val="005797"/>
            </a:gs>
            <a:gs pos="99000">
              <a:srgbClr val="00487D"/>
            </a:gs>
          </a:gsLst>
          <a:path path="circle">
            <a:fillToRect l="100000" t="100000"/>
          </a:path>
        </a:gra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685800" y="1475733"/>
            <a:ext cx="8040384" cy="838200"/>
          </a:xfrm>
          <a:effectLst/>
        </p:spPr>
        <p:txBody>
          <a:bodyPr/>
          <a:lstStyle/>
          <a:p>
            <a:pPr algn="l" fontAlgn="auto">
              <a:spcAft>
                <a:spcPts val="0"/>
              </a:spcAft>
              <a:defRPr/>
            </a:pPr>
            <a:r>
              <a:rPr lang="en-US" sz="4000" dirty="0" smtClean="0">
                <a:solidFill>
                  <a:schemeClr val="bg1"/>
                </a:solidFill>
                <a:effectLst>
                  <a:outerShdw blurRad="88900" dist="25400" dir="2700000" algn="tl" rotWithShape="0">
                    <a:prstClr val="black">
                      <a:alpha val="40000"/>
                    </a:prstClr>
                  </a:outerShdw>
                </a:effectLst>
                <a:ea typeface="+mj-ea"/>
              </a:rPr>
              <a:t>Risk Management Plan</a:t>
            </a:r>
            <a:endParaRPr lang="en-US" sz="4000" dirty="0">
              <a:solidFill>
                <a:schemeClr val="bg1"/>
              </a:solidFill>
              <a:effectLst>
                <a:outerShdw blurRad="88900" dist="25400" dir="2700000" algn="tl" rotWithShape="0">
                  <a:prstClr val="black">
                    <a:alpha val="40000"/>
                  </a:prstClr>
                </a:outerShdw>
              </a:effectLst>
              <a:ea typeface="+mj-ea"/>
            </a:endParaRPr>
          </a:p>
        </p:txBody>
      </p:sp>
      <p:sp>
        <p:nvSpPr>
          <p:cNvPr id="2" name="Subtitle 1"/>
          <p:cNvSpPr>
            <a:spLocks noGrp="1"/>
          </p:cNvSpPr>
          <p:nvPr>
            <p:ph type="subTitle" idx="1"/>
          </p:nvPr>
        </p:nvSpPr>
        <p:spPr>
          <a:xfrm>
            <a:off x="3320143" y="3733800"/>
            <a:ext cx="5428302" cy="1295400"/>
          </a:xfrm>
        </p:spPr>
        <p:txBody>
          <a:bodyPr>
            <a:normAutofit fontScale="92500"/>
          </a:bodyPr>
          <a:lstStyle/>
          <a:p>
            <a:r>
              <a:rPr lang="en-US" dirty="0" smtClean="0">
                <a:solidFill>
                  <a:schemeClr val="bg1"/>
                </a:solidFill>
                <a:effectLst>
                  <a:outerShdw blurRad="88900" dist="25400" dir="2700000" algn="tl" rotWithShape="0">
                    <a:prstClr val="black">
                      <a:alpha val="40000"/>
                    </a:prstClr>
                  </a:outerShdw>
                </a:effectLst>
              </a:rPr>
              <a:t>Unit 4</a:t>
            </a:r>
          </a:p>
          <a:p>
            <a:r>
              <a:rPr lang="en-US" dirty="0" smtClean="0">
                <a:solidFill>
                  <a:schemeClr val="bg1"/>
                </a:solidFill>
                <a:effectLst>
                  <a:outerShdw blurRad="88900" dist="25400" dir="2700000" algn="tl" rotWithShape="0">
                    <a:prstClr val="black">
                      <a:alpha val="40000"/>
                    </a:prstClr>
                  </a:outerShdw>
                </a:effectLst>
              </a:rPr>
              <a:t>Created by: First name  Last name</a:t>
            </a:r>
            <a:endParaRPr lang="en-US" dirty="0"/>
          </a:p>
        </p:txBody>
      </p:sp>
      <p:pic>
        <p:nvPicPr>
          <p:cNvPr id="5" name="Picture 4">
            <a:extLst>
              <a:ext uri="{FF2B5EF4-FFF2-40B4-BE49-F238E27FC236}">
                <a16:creationId xmlns:a16="http://schemas.microsoft.com/office/drawing/2014/main" id="{E60810BC-2564-B048-89F9-1A82B7D9152F}"/>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488949" y="5199420"/>
            <a:ext cx="3364594" cy="921356"/>
          </a:xfrm>
          <a:prstGeom prst="rect">
            <a:avLst/>
          </a:prstGeom>
        </p:spPr>
      </p:pic>
      <p:sp>
        <p:nvSpPr>
          <p:cNvPr id="8" name="Rectangle 7">
            <a:extLst>
              <a:ext uri="{FF2B5EF4-FFF2-40B4-BE49-F238E27FC236}">
                <a16:creationId xmlns:a16="http://schemas.microsoft.com/office/drawing/2014/main" id="{0DC5E882-6282-164C-9D73-CBF6AADF0142}"/>
              </a:ext>
            </a:extLst>
          </p:cNvPr>
          <p:cNvSpPr/>
          <p:nvPr/>
        </p:nvSpPr>
        <p:spPr>
          <a:xfrm>
            <a:off x="631371" y="3180131"/>
            <a:ext cx="5377543" cy="45719"/>
          </a:xfrm>
          <a:prstGeom prst="rect">
            <a:avLst/>
          </a:prstGeom>
          <a:solidFill>
            <a:srgbClr val="EE6B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Management Roles and Responsibilities</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10</a:t>
            </a:fld>
            <a:endParaRPr lang="en-US" dirty="0"/>
          </a:p>
        </p:txBody>
      </p:sp>
      <p:sp>
        <p:nvSpPr>
          <p:cNvPr id="5" name="Rectangle 4"/>
          <p:cNvSpPr/>
          <p:nvPr/>
        </p:nvSpPr>
        <p:spPr>
          <a:xfrm>
            <a:off x="111512" y="1127639"/>
            <a:ext cx="8932127" cy="3670236"/>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List five key </a:t>
            </a:r>
            <a:r>
              <a:rPr lang="en-US" dirty="0" smtClean="0"/>
              <a:t>roles (</a:t>
            </a:r>
            <a:r>
              <a:rPr lang="en-US" dirty="0" smtClean="0"/>
              <a:t>risk manager, project manager, project sponsor, project team members, etc.) and clarify their responsibilities. </a:t>
            </a:r>
          </a:p>
          <a:p>
            <a:pPr>
              <a:spcBef>
                <a:spcPts val="900"/>
              </a:spcBef>
            </a:pPr>
            <a:r>
              <a:rPr lang="en-US" dirty="0" smtClean="0"/>
              <a:t>In </a:t>
            </a:r>
            <a:r>
              <a:rPr lang="en-US" dirty="0"/>
              <a:t>notes, provide explanations and specific information, at least two sentences per bullet point. </a:t>
            </a:r>
          </a:p>
          <a:p>
            <a:pPr>
              <a:spcBef>
                <a:spcPts val="900"/>
              </a:spcBef>
            </a:pPr>
            <a:endParaRPr lang="en-US" dirty="0" smtClean="0"/>
          </a:p>
          <a:p>
            <a:pPr marL="285750" indent="-285750">
              <a:spcBef>
                <a:spcPts val="900"/>
              </a:spcBef>
              <a:buFont typeface="Wingdings" panose="05000000000000000000" pitchFamily="2" charset="2"/>
              <a:buChar char="Ø"/>
            </a:pPr>
            <a:r>
              <a:rPr lang="en-US" dirty="0" smtClean="0"/>
              <a:t>Role 1: </a:t>
            </a:r>
            <a:r>
              <a:rPr lang="en-US" sz="1600" dirty="0">
                <a:solidFill>
                  <a:srgbClr val="0000FF"/>
                </a:solidFill>
              </a:rPr>
              <a:t>Text, text </a:t>
            </a:r>
            <a:endParaRPr lang="en-US" sz="1600" dirty="0" smtClean="0">
              <a:solidFill>
                <a:srgbClr val="0000FF"/>
              </a:solidFill>
            </a:endParaRPr>
          </a:p>
          <a:p>
            <a:pPr marL="285750" indent="-285750">
              <a:spcBef>
                <a:spcPts val="900"/>
              </a:spcBef>
              <a:buFont typeface="Wingdings" panose="05000000000000000000" pitchFamily="2" charset="2"/>
              <a:buChar char="Ø"/>
            </a:pPr>
            <a:r>
              <a:rPr lang="en-US" dirty="0" smtClean="0"/>
              <a:t>Role 2: </a:t>
            </a:r>
            <a:r>
              <a:rPr lang="en-US" sz="1600" dirty="0">
                <a:solidFill>
                  <a:srgbClr val="0000FF"/>
                </a:solidFill>
              </a:rPr>
              <a:t>Text, text</a:t>
            </a:r>
            <a:endParaRPr lang="en-US" sz="1600" dirty="0"/>
          </a:p>
          <a:p>
            <a:pPr marL="285750" indent="-285750">
              <a:spcBef>
                <a:spcPts val="900"/>
              </a:spcBef>
              <a:buFont typeface="Wingdings" panose="05000000000000000000" pitchFamily="2" charset="2"/>
              <a:buChar char="Ø"/>
            </a:pPr>
            <a:r>
              <a:rPr lang="en-US" dirty="0" smtClean="0"/>
              <a:t>Role 3: </a:t>
            </a:r>
            <a:r>
              <a:rPr lang="en-US" sz="1600" dirty="0" smtClean="0">
                <a:solidFill>
                  <a:srgbClr val="0000FF"/>
                </a:solidFill>
              </a:rPr>
              <a:t>Text, text</a:t>
            </a:r>
            <a:endParaRPr lang="en-US" sz="1600" dirty="0"/>
          </a:p>
          <a:p>
            <a:pPr marL="285750" indent="-285750">
              <a:spcBef>
                <a:spcPts val="900"/>
              </a:spcBef>
              <a:buFont typeface="Wingdings" panose="05000000000000000000" pitchFamily="2" charset="2"/>
              <a:buChar char="Ø"/>
            </a:pPr>
            <a:r>
              <a:rPr lang="en-US" dirty="0" smtClean="0"/>
              <a:t>Role 4: </a:t>
            </a:r>
            <a:r>
              <a:rPr lang="en-US" sz="1600" dirty="0" smtClean="0">
                <a:solidFill>
                  <a:srgbClr val="0000FF"/>
                </a:solidFill>
              </a:rPr>
              <a:t>text, text</a:t>
            </a:r>
            <a:endParaRPr lang="en-US" dirty="0"/>
          </a:p>
          <a:p>
            <a:pPr marL="285750" indent="-285750">
              <a:spcBef>
                <a:spcPts val="900"/>
              </a:spcBef>
              <a:buFont typeface="Wingdings" panose="05000000000000000000" pitchFamily="2" charset="2"/>
              <a:buChar char="Ø"/>
            </a:pPr>
            <a:r>
              <a:rPr lang="en-US" dirty="0" smtClean="0"/>
              <a:t>Role 5: </a:t>
            </a:r>
            <a:r>
              <a:rPr lang="en-US" sz="1600" dirty="0" smtClean="0">
                <a:solidFill>
                  <a:srgbClr val="0000FF"/>
                </a:solidFill>
              </a:rPr>
              <a:t>text, text</a:t>
            </a:r>
            <a:endParaRPr lang="en-US" sz="1600" dirty="0">
              <a:solidFill>
                <a:srgbClr val="0000FF"/>
              </a:solidFill>
            </a:endParaRPr>
          </a:p>
        </p:txBody>
      </p:sp>
    </p:spTree>
    <p:custDataLst>
      <p:tags r:id="rId1"/>
    </p:custDataLst>
    <p:extLst>
      <p:ext uri="{BB962C8B-B14F-4D97-AF65-F5344CB8AC3E}">
        <p14:creationId xmlns:p14="http://schemas.microsoft.com/office/powerpoint/2010/main" val="784326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Management Budgeting</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11</a:t>
            </a:fld>
            <a:endParaRPr lang="en-US" dirty="0"/>
          </a:p>
        </p:txBody>
      </p:sp>
      <p:sp>
        <p:nvSpPr>
          <p:cNvPr id="5" name="Rectangle 4"/>
          <p:cNvSpPr/>
          <p:nvPr/>
        </p:nvSpPr>
        <p:spPr>
          <a:xfrm>
            <a:off x="111512" y="1127639"/>
            <a:ext cx="8932127" cy="4308872"/>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Estimate money needed for risk management activities, process of changing budget, and a person responsible for authorizing budget change. Classify your budget into the following categories: labor (people), equipment, materials, other (travel, office supplies, etc.)</a:t>
            </a:r>
          </a:p>
          <a:p>
            <a:pPr>
              <a:spcBef>
                <a:spcPts val="900"/>
              </a:spcBef>
            </a:pPr>
            <a:r>
              <a:rPr lang="en-US" dirty="0" smtClean="0"/>
              <a:t>In </a:t>
            </a:r>
            <a:r>
              <a:rPr lang="en-US" dirty="0"/>
              <a:t>notes, provide explanations and specific information, at least two sentences per bullet point. </a:t>
            </a:r>
          </a:p>
          <a:p>
            <a:pPr>
              <a:spcBef>
                <a:spcPts val="900"/>
              </a:spcBef>
            </a:pPr>
            <a:endParaRPr lang="en-US" dirty="0" smtClean="0"/>
          </a:p>
          <a:p>
            <a:pPr marL="285750" indent="-285750">
              <a:spcBef>
                <a:spcPts val="900"/>
              </a:spcBef>
              <a:buFont typeface="Wingdings" panose="05000000000000000000" pitchFamily="2" charset="2"/>
              <a:buChar char="Ø"/>
            </a:pPr>
            <a:r>
              <a:rPr lang="en-US" dirty="0" smtClean="0"/>
              <a:t>Labor: </a:t>
            </a:r>
            <a:r>
              <a:rPr lang="en-US" sz="1600" dirty="0" smtClean="0">
                <a:solidFill>
                  <a:srgbClr val="0000FF"/>
                </a:solidFill>
              </a:rPr>
              <a:t>$ amount</a:t>
            </a:r>
          </a:p>
          <a:p>
            <a:pPr marL="285750" indent="-285750">
              <a:spcBef>
                <a:spcPts val="900"/>
              </a:spcBef>
              <a:buFont typeface="Wingdings" panose="05000000000000000000" pitchFamily="2" charset="2"/>
              <a:buChar char="Ø"/>
            </a:pPr>
            <a:r>
              <a:rPr lang="en-US" dirty="0" smtClean="0"/>
              <a:t>Equipment: </a:t>
            </a:r>
            <a:r>
              <a:rPr lang="en-US" sz="1600" dirty="0" smtClean="0">
                <a:solidFill>
                  <a:srgbClr val="0000FF"/>
                </a:solidFill>
              </a:rPr>
              <a:t>$ amount</a:t>
            </a:r>
            <a:endParaRPr lang="en-US" sz="1600" dirty="0"/>
          </a:p>
          <a:p>
            <a:pPr marL="285750" indent="-285750">
              <a:spcBef>
                <a:spcPts val="900"/>
              </a:spcBef>
              <a:buFont typeface="Wingdings" panose="05000000000000000000" pitchFamily="2" charset="2"/>
              <a:buChar char="Ø"/>
            </a:pPr>
            <a:r>
              <a:rPr lang="en-US" dirty="0" smtClean="0"/>
              <a:t>Materials: </a:t>
            </a:r>
            <a:r>
              <a:rPr lang="en-US" sz="1600" dirty="0" smtClean="0">
                <a:solidFill>
                  <a:srgbClr val="0000FF"/>
                </a:solidFill>
              </a:rPr>
              <a:t>$ amount</a:t>
            </a:r>
            <a:endParaRPr lang="en-US" sz="1600" dirty="0"/>
          </a:p>
          <a:p>
            <a:pPr marL="285750" indent="-285750">
              <a:spcBef>
                <a:spcPts val="900"/>
              </a:spcBef>
              <a:buFont typeface="Wingdings" panose="05000000000000000000" pitchFamily="2" charset="2"/>
              <a:buChar char="Ø"/>
            </a:pPr>
            <a:r>
              <a:rPr lang="en-US" dirty="0" smtClean="0"/>
              <a:t>Other: </a:t>
            </a:r>
            <a:r>
              <a:rPr lang="en-US" sz="1600" dirty="0" smtClean="0">
                <a:solidFill>
                  <a:srgbClr val="0000FF"/>
                </a:solidFill>
              </a:rPr>
              <a:t>$ amount</a:t>
            </a:r>
            <a:endParaRPr lang="en-US" dirty="0"/>
          </a:p>
          <a:p>
            <a:pPr marL="285750" indent="-285750">
              <a:spcBef>
                <a:spcPts val="900"/>
              </a:spcBef>
              <a:buFont typeface="Wingdings" panose="05000000000000000000" pitchFamily="2" charset="2"/>
              <a:buChar char="Ø"/>
            </a:pPr>
            <a:r>
              <a:rPr lang="en-US" dirty="0" smtClean="0"/>
              <a:t>How Is in charge of spending?: </a:t>
            </a:r>
            <a:r>
              <a:rPr lang="en-US" sz="1600" dirty="0">
                <a:solidFill>
                  <a:srgbClr val="0000FF"/>
                </a:solidFill>
              </a:rPr>
              <a:t>T</a:t>
            </a:r>
            <a:r>
              <a:rPr lang="en-US" sz="1600" dirty="0" smtClean="0">
                <a:solidFill>
                  <a:srgbClr val="0000FF"/>
                </a:solidFill>
              </a:rPr>
              <a:t>ext, text</a:t>
            </a:r>
          </a:p>
          <a:p>
            <a:pPr marL="285750" indent="-285750">
              <a:spcBef>
                <a:spcPts val="900"/>
              </a:spcBef>
              <a:buFont typeface="Wingdings" panose="05000000000000000000" pitchFamily="2" charset="2"/>
              <a:buChar char="Ø"/>
            </a:pPr>
            <a:r>
              <a:rPr lang="en-US" dirty="0" smtClean="0"/>
              <a:t>How budget changes will be made?: </a:t>
            </a:r>
            <a:r>
              <a:rPr lang="en-US" sz="1600" dirty="0" smtClean="0">
                <a:solidFill>
                  <a:srgbClr val="0000FF"/>
                </a:solidFill>
              </a:rPr>
              <a:t>Text, text</a:t>
            </a:r>
            <a:endParaRPr lang="en-US" sz="1600" dirty="0">
              <a:solidFill>
                <a:srgbClr val="0000FF"/>
              </a:solidFill>
            </a:endParaRPr>
          </a:p>
        </p:txBody>
      </p:sp>
    </p:spTree>
    <p:custDataLst>
      <p:tags r:id="rId1"/>
    </p:custDataLst>
    <p:extLst>
      <p:ext uri="{BB962C8B-B14F-4D97-AF65-F5344CB8AC3E}">
        <p14:creationId xmlns:p14="http://schemas.microsoft.com/office/powerpoint/2010/main" val="2847849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Management Timing</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12</a:t>
            </a:fld>
            <a:endParaRPr lang="en-US" dirty="0"/>
          </a:p>
        </p:txBody>
      </p:sp>
      <p:sp>
        <p:nvSpPr>
          <p:cNvPr id="5" name="Rectangle 4"/>
          <p:cNvSpPr/>
          <p:nvPr/>
        </p:nvSpPr>
        <p:spPr>
          <a:xfrm>
            <a:off x="111512" y="1127639"/>
            <a:ext cx="8932127" cy="3885679"/>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Explain frequency of risk management activities (daily, weekly, monthly, ad hoc, etc.), who and how will track timely completion of risk activities, and who will be responsible for authorizing changes to the established timelines. </a:t>
            </a:r>
          </a:p>
          <a:p>
            <a:pPr>
              <a:spcBef>
                <a:spcPts val="900"/>
              </a:spcBef>
            </a:pPr>
            <a:r>
              <a:rPr lang="en-US" dirty="0" smtClean="0"/>
              <a:t>In </a:t>
            </a:r>
            <a:r>
              <a:rPr lang="en-US" dirty="0"/>
              <a:t>notes, provide explanations and specific information, at least two sentences per bullet point. </a:t>
            </a:r>
          </a:p>
          <a:p>
            <a:pPr>
              <a:spcBef>
                <a:spcPts val="900"/>
              </a:spcBef>
            </a:pPr>
            <a:endParaRPr lang="en-US" dirty="0" smtClean="0"/>
          </a:p>
          <a:p>
            <a:pPr marL="285750" indent="-285750">
              <a:spcBef>
                <a:spcPts val="900"/>
              </a:spcBef>
              <a:buFont typeface="Wingdings" panose="05000000000000000000" pitchFamily="2" charset="2"/>
              <a:buChar char="Ø"/>
            </a:pPr>
            <a:r>
              <a:rPr lang="en-US" dirty="0" smtClean="0"/>
              <a:t>Frequency: </a:t>
            </a:r>
            <a:r>
              <a:rPr lang="en-US" sz="1600" dirty="0">
                <a:solidFill>
                  <a:srgbClr val="0000FF"/>
                </a:solidFill>
              </a:rPr>
              <a:t>Text, text </a:t>
            </a:r>
            <a:endParaRPr lang="en-US" sz="1600" dirty="0" smtClean="0">
              <a:solidFill>
                <a:srgbClr val="0000FF"/>
              </a:solidFill>
            </a:endParaRPr>
          </a:p>
          <a:p>
            <a:pPr marL="285750" indent="-285750">
              <a:spcBef>
                <a:spcPts val="900"/>
              </a:spcBef>
              <a:buFont typeface="Wingdings" panose="05000000000000000000" pitchFamily="2" charset="2"/>
              <a:buChar char="Ø"/>
            </a:pPr>
            <a:endParaRPr lang="en-US" sz="1600" dirty="0" smtClean="0">
              <a:solidFill>
                <a:srgbClr val="0000FF"/>
              </a:solidFill>
            </a:endParaRPr>
          </a:p>
          <a:p>
            <a:pPr marL="285750" indent="-285750">
              <a:spcBef>
                <a:spcPts val="900"/>
              </a:spcBef>
              <a:buFont typeface="Wingdings" panose="05000000000000000000" pitchFamily="2" charset="2"/>
              <a:buChar char="Ø"/>
            </a:pPr>
            <a:r>
              <a:rPr lang="en-US" dirty="0" smtClean="0"/>
              <a:t>Who will track changes?: </a:t>
            </a:r>
            <a:r>
              <a:rPr lang="en-US" sz="1600" dirty="0">
                <a:solidFill>
                  <a:srgbClr val="0000FF"/>
                </a:solidFill>
              </a:rPr>
              <a:t>Text, </a:t>
            </a:r>
            <a:r>
              <a:rPr lang="en-US" sz="1600" dirty="0" smtClean="0">
                <a:solidFill>
                  <a:srgbClr val="0000FF"/>
                </a:solidFill>
              </a:rPr>
              <a:t>text</a:t>
            </a:r>
          </a:p>
          <a:p>
            <a:pPr marL="285750" indent="-285750">
              <a:spcBef>
                <a:spcPts val="900"/>
              </a:spcBef>
              <a:buFont typeface="Wingdings" panose="05000000000000000000" pitchFamily="2" charset="2"/>
              <a:buChar char="Ø"/>
            </a:pPr>
            <a:endParaRPr lang="en-US" sz="1600" dirty="0"/>
          </a:p>
          <a:p>
            <a:pPr marL="285750" indent="-285750">
              <a:spcBef>
                <a:spcPts val="900"/>
              </a:spcBef>
              <a:buFont typeface="Wingdings" panose="05000000000000000000" pitchFamily="2" charset="2"/>
              <a:buChar char="Ø"/>
            </a:pPr>
            <a:r>
              <a:rPr lang="en-US" dirty="0" smtClean="0"/>
              <a:t>Who will authorize changes?: </a:t>
            </a:r>
            <a:r>
              <a:rPr lang="en-US" sz="1600" dirty="0" smtClean="0">
                <a:solidFill>
                  <a:srgbClr val="0000FF"/>
                </a:solidFill>
              </a:rPr>
              <a:t>Text, text</a:t>
            </a:r>
            <a:endParaRPr lang="en-US" sz="1600" dirty="0"/>
          </a:p>
        </p:txBody>
      </p:sp>
    </p:spTree>
    <p:custDataLst>
      <p:tags r:id="rId1"/>
    </p:custDataLst>
    <p:extLst>
      <p:ext uri="{BB962C8B-B14F-4D97-AF65-F5344CB8AC3E}">
        <p14:creationId xmlns:p14="http://schemas.microsoft.com/office/powerpoint/2010/main" val="3856087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Types</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13</a:t>
            </a:fld>
            <a:endParaRPr lang="en-US" dirty="0"/>
          </a:p>
        </p:txBody>
      </p:sp>
      <p:sp>
        <p:nvSpPr>
          <p:cNvPr id="5" name="Rectangle 4"/>
          <p:cNvSpPr/>
          <p:nvPr/>
        </p:nvSpPr>
        <p:spPr>
          <a:xfrm>
            <a:off x="111512" y="1127639"/>
            <a:ext cx="8932127" cy="3670236"/>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Risk threats (negative risks), opportunities (positive risks), internal risks, and external risks. </a:t>
            </a:r>
          </a:p>
          <a:p>
            <a:pPr>
              <a:spcBef>
                <a:spcPts val="900"/>
              </a:spcBef>
            </a:pPr>
            <a:r>
              <a:rPr lang="en-US" dirty="0" smtClean="0"/>
              <a:t>In </a:t>
            </a:r>
            <a:r>
              <a:rPr lang="en-US" dirty="0"/>
              <a:t>notes, provide explanations and specific information, at least two sentences per bullet point. </a:t>
            </a:r>
          </a:p>
          <a:p>
            <a:pPr>
              <a:spcBef>
                <a:spcPts val="900"/>
              </a:spcBef>
            </a:pPr>
            <a:endParaRPr lang="en-US" dirty="0" smtClean="0"/>
          </a:p>
          <a:p>
            <a:pPr marL="285750" indent="-285750">
              <a:spcBef>
                <a:spcPts val="900"/>
              </a:spcBef>
              <a:buFont typeface="Wingdings" panose="05000000000000000000" pitchFamily="2" charset="2"/>
              <a:buChar char="Ø"/>
            </a:pPr>
            <a:r>
              <a:rPr lang="en-US" dirty="0" smtClean="0"/>
              <a:t>Negative risks (threats): </a:t>
            </a:r>
            <a:r>
              <a:rPr lang="en-US" sz="1600" dirty="0">
                <a:solidFill>
                  <a:srgbClr val="0000FF"/>
                </a:solidFill>
              </a:rPr>
              <a:t>Text, text </a:t>
            </a:r>
            <a:endParaRPr lang="en-US" sz="1600" dirty="0" smtClean="0">
              <a:solidFill>
                <a:srgbClr val="0000FF"/>
              </a:solidFill>
            </a:endParaRPr>
          </a:p>
          <a:p>
            <a:pPr marL="285750" indent="-285750">
              <a:spcBef>
                <a:spcPts val="900"/>
              </a:spcBef>
              <a:buFont typeface="Wingdings" panose="05000000000000000000" pitchFamily="2" charset="2"/>
              <a:buChar char="Ø"/>
            </a:pPr>
            <a:r>
              <a:rPr lang="en-US" dirty="0" smtClean="0"/>
              <a:t>Positive risks (opportunities): </a:t>
            </a:r>
            <a:r>
              <a:rPr lang="en-US" sz="1600" dirty="0">
                <a:solidFill>
                  <a:srgbClr val="0000FF"/>
                </a:solidFill>
              </a:rPr>
              <a:t>Text, text</a:t>
            </a:r>
            <a:endParaRPr lang="en-US" sz="1600" dirty="0"/>
          </a:p>
          <a:p>
            <a:pPr marL="285750" indent="-285750">
              <a:spcBef>
                <a:spcPts val="900"/>
              </a:spcBef>
              <a:buFont typeface="Wingdings" panose="05000000000000000000" pitchFamily="2" charset="2"/>
              <a:buChar char="Ø"/>
            </a:pPr>
            <a:endParaRPr lang="en-US" dirty="0" smtClean="0"/>
          </a:p>
          <a:p>
            <a:pPr marL="285750" indent="-285750">
              <a:spcBef>
                <a:spcPts val="900"/>
              </a:spcBef>
              <a:buFont typeface="Wingdings" panose="05000000000000000000" pitchFamily="2" charset="2"/>
              <a:buChar char="Ø"/>
            </a:pPr>
            <a:r>
              <a:rPr lang="en-US" dirty="0" smtClean="0"/>
              <a:t>Internal risks: </a:t>
            </a:r>
            <a:r>
              <a:rPr lang="en-US" sz="1600" dirty="0" smtClean="0">
                <a:solidFill>
                  <a:srgbClr val="0000FF"/>
                </a:solidFill>
              </a:rPr>
              <a:t>Text, text</a:t>
            </a:r>
            <a:endParaRPr lang="en-US" sz="1600" dirty="0"/>
          </a:p>
          <a:p>
            <a:pPr marL="285750" indent="-285750">
              <a:spcBef>
                <a:spcPts val="900"/>
              </a:spcBef>
              <a:buFont typeface="Wingdings" panose="05000000000000000000" pitchFamily="2" charset="2"/>
              <a:buChar char="Ø"/>
            </a:pPr>
            <a:r>
              <a:rPr lang="en-US" dirty="0" smtClean="0"/>
              <a:t>External risks: </a:t>
            </a:r>
            <a:r>
              <a:rPr lang="en-US" sz="1600" dirty="0" smtClean="0">
                <a:solidFill>
                  <a:srgbClr val="0000FF"/>
                </a:solidFill>
              </a:rPr>
              <a:t>text, text</a:t>
            </a:r>
            <a:endParaRPr lang="en-US" dirty="0"/>
          </a:p>
        </p:txBody>
      </p:sp>
    </p:spTree>
    <p:custDataLst>
      <p:tags r:id="rId1"/>
    </p:custDataLst>
    <p:extLst>
      <p:ext uri="{BB962C8B-B14F-4D97-AF65-F5344CB8AC3E}">
        <p14:creationId xmlns:p14="http://schemas.microsoft.com/office/powerpoint/2010/main" val="211150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Tolerance</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14</a:t>
            </a:fld>
            <a:endParaRPr lang="en-US" dirty="0"/>
          </a:p>
        </p:txBody>
      </p:sp>
      <p:sp>
        <p:nvSpPr>
          <p:cNvPr id="5" name="Rectangle 4"/>
          <p:cNvSpPr/>
          <p:nvPr/>
        </p:nvSpPr>
        <p:spPr>
          <a:xfrm>
            <a:off x="111512" y="1127639"/>
            <a:ext cx="8932127" cy="4701287"/>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Categorize key stakeholders into two groups: risk averse, and risk seekers. Explain if homogenous or heterogeneous risk teams are preferred by your team) and justify that approach. </a:t>
            </a:r>
          </a:p>
          <a:p>
            <a:pPr>
              <a:spcBef>
                <a:spcPts val="900"/>
              </a:spcBef>
            </a:pPr>
            <a:r>
              <a:rPr lang="en-US" dirty="0" smtClean="0"/>
              <a:t>In </a:t>
            </a:r>
            <a:r>
              <a:rPr lang="en-US" dirty="0"/>
              <a:t>notes, provide explanations and specific information, at least two sentences per bullet point. </a:t>
            </a:r>
          </a:p>
          <a:p>
            <a:pPr>
              <a:spcBef>
                <a:spcPts val="900"/>
              </a:spcBef>
            </a:pPr>
            <a:endParaRPr lang="en-US" dirty="0" smtClean="0"/>
          </a:p>
          <a:p>
            <a:pPr marL="285750" indent="-285750">
              <a:spcBef>
                <a:spcPts val="900"/>
              </a:spcBef>
              <a:buFont typeface="Wingdings" panose="05000000000000000000" pitchFamily="2" charset="2"/>
              <a:buChar char="Ø"/>
            </a:pPr>
            <a:r>
              <a:rPr lang="en-US" dirty="0" smtClean="0"/>
              <a:t>Risk averse: </a:t>
            </a:r>
            <a:r>
              <a:rPr lang="en-US" sz="1600" dirty="0">
                <a:solidFill>
                  <a:srgbClr val="0000FF"/>
                </a:solidFill>
              </a:rPr>
              <a:t>Text, text </a:t>
            </a:r>
            <a:endParaRPr lang="en-US" sz="1600" dirty="0" smtClean="0">
              <a:solidFill>
                <a:srgbClr val="0000FF"/>
              </a:solidFill>
            </a:endParaRPr>
          </a:p>
          <a:p>
            <a:pPr marL="285750" indent="-285750">
              <a:spcBef>
                <a:spcPts val="900"/>
              </a:spcBef>
              <a:buFont typeface="Wingdings" panose="05000000000000000000" pitchFamily="2" charset="2"/>
              <a:buChar char="Ø"/>
            </a:pPr>
            <a:r>
              <a:rPr lang="en-US" dirty="0" smtClean="0"/>
              <a:t>Risk seekers: </a:t>
            </a:r>
            <a:r>
              <a:rPr lang="en-US" sz="1600" dirty="0">
                <a:solidFill>
                  <a:srgbClr val="0000FF"/>
                </a:solidFill>
              </a:rPr>
              <a:t>Text, text</a:t>
            </a:r>
            <a:endParaRPr lang="en-US" sz="1600" dirty="0"/>
          </a:p>
          <a:p>
            <a:pPr marL="285750" indent="-285750">
              <a:spcBef>
                <a:spcPts val="900"/>
              </a:spcBef>
              <a:buFont typeface="Wingdings" panose="05000000000000000000" pitchFamily="2" charset="2"/>
              <a:buChar char="Ø"/>
            </a:pPr>
            <a:endParaRPr lang="en-US" dirty="0" smtClean="0"/>
          </a:p>
          <a:p>
            <a:pPr marL="285750" indent="-285750">
              <a:spcBef>
                <a:spcPts val="900"/>
              </a:spcBef>
              <a:buFont typeface="Wingdings" panose="05000000000000000000" pitchFamily="2" charset="2"/>
              <a:buChar char="Ø"/>
            </a:pPr>
            <a:r>
              <a:rPr lang="en-US" dirty="0" smtClean="0"/>
              <a:t>Homogenous: </a:t>
            </a:r>
            <a:r>
              <a:rPr lang="en-US" sz="1600" dirty="0" smtClean="0">
                <a:solidFill>
                  <a:srgbClr val="0000FF"/>
                </a:solidFill>
              </a:rPr>
              <a:t>Text, text</a:t>
            </a:r>
            <a:endParaRPr lang="en-US" sz="1600" dirty="0"/>
          </a:p>
          <a:p>
            <a:pPr marL="285750" indent="-285750">
              <a:spcBef>
                <a:spcPts val="900"/>
              </a:spcBef>
              <a:buFont typeface="Wingdings" panose="05000000000000000000" pitchFamily="2" charset="2"/>
              <a:buChar char="Ø"/>
            </a:pPr>
            <a:r>
              <a:rPr lang="en-US" dirty="0" smtClean="0"/>
              <a:t>Heterogeneous: </a:t>
            </a:r>
            <a:r>
              <a:rPr lang="en-US" sz="1600" dirty="0" smtClean="0">
                <a:solidFill>
                  <a:srgbClr val="0000FF"/>
                </a:solidFill>
              </a:rPr>
              <a:t>text, text</a:t>
            </a:r>
          </a:p>
          <a:p>
            <a:pPr marL="285750" indent="-285750">
              <a:spcBef>
                <a:spcPts val="900"/>
              </a:spcBef>
              <a:buFont typeface="Wingdings" panose="05000000000000000000" pitchFamily="2" charset="2"/>
              <a:buChar char="Ø"/>
            </a:pPr>
            <a:endParaRPr lang="en-US" sz="1600" dirty="0">
              <a:solidFill>
                <a:srgbClr val="0000FF"/>
              </a:solidFill>
            </a:endParaRPr>
          </a:p>
          <a:p>
            <a:pPr marL="285750" indent="-285750">
              <a:spcBef>
                <a:spcPts val="900"/>
              </a:spcBef>
              <a:buFont typeface="Wingdings" panose="05000000000000000000" pitchFamily="2" charset="2"/>
              <a:buChar char="Ø"/>
            </a:pPr>
            <a:r>
              <a:rPr lang="en-US" dirty="0" smtClean="0"/>
              <a:t>Your team preference?: </a:t>
            </a:r>
            <a:r>
              <a:rPr lang="en-US" sz="1600" dirty="0" smtClean="0">
                <a:solidFill>
                  <a:srgbClr val="0000FF"/>
                </a:solidFill>
              </a:rPr>
              <a:t>Text, text</a:t>
            </a:r>
            <a:endParaRPr lang="en-US" dirty="0"/>
          </a:p>
        </p:txBody>
      </p:sp>
    </p:spTree>
    <p:custDataLst>
      <p:tags r:id="rId1"/>
    </p:custDataLst>
    <p:extLst>
      <p:ext uri="{BB962C8B-B14F-4D97-AF65-F5344CB8AC3E}">
        <p14:creationId xmlns:p14="http://schemas.microsoft.com/office/powerpoint/2010/main" val="712904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Monitoring and Control </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15</a:t>
            </a:fld>
            <a:endParaRPr lang="en-US" dirty="0"/>
          </a:p>
        </p:txBody>
      </p:sp>
      <p:sp>
        <p:nvSpPr>
          <p:cNvPr id="5" name="Rectangle 4"/>
          <p:cNvSpPr/>
          <p:nvPr/>
        </p:nvSpPr>
        <p:spPr>
          <a:xfrm>
            <a:off x="111512" y="1127639"/>
            <a:ext cx="8932127" cy="4585871"/>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Explain who </a:t>
            </a:r>
            <a:r>
              <a:rPr lang="en-US" dirty="0" smtClean="0"/>
              <a:t>will audit risks and </a:t>
            </a:r>
            <a:r>
              <a:rPr lang="en-US" dirty="0" smtClean="0"/>
              <a:t>how frequently </a:t>
            </a:r>
            <a:r>
              <a:rPr lang="en-US" dirty="0" smtClean="0"/>
              <a:t>the audits will be done. </a:t>
            </a:r>
            <a:r>
              <a:rPr lang="en-US" dirty="0" smtClean="0"/>
              <a:t>Will you use internal auditors or external auditors? Will you select auditors from risk management team or outside that team? </a:t>
            </a:r>
            <a:r>
              <a:rPr lang="en-US" dirty="0"/>
              <a:t>How new risks will be identified? </a:t>
            </a:r>
            <a:r>
              <a:rPr lang="en-US" dirty="0" smtClean="0"/>
              <a:t>How will you remove risks if they no longer affect your project? Are risk response strategies effective or not? </a:t>
            </a:r>
          </a:p>
          <a:p>
            <a:pPr>
              <a:spcBef>
                <a:spcPts val="900"/>
              </a:spcBef>
            </a:pPr>
            <a:r>
              <a:rPr lang="en-US" dirty="0" smtClean="0"/>
              <a:t>In </a:t>
            </a:r>
            <a:r>
              <a:rPr lang="en-US" dirty="0"/>
              <a:t>notes, provide explanations and specific information, at least two sentences per bullet point. </a:t>
            </a:r>
          </a:p>
          <a:p>
            <a:pPr>
              <a:spcBef>
                <a:spcPts val="900"/>
              </a:spcBef>
            </a:pPr>
            <a:endParaRPr lang="en-US" dirty="0" smtClean="0"/>
          </a:p>
          <a:p>
            <a:pPr marL="285750" indent="-285750">
              <a:spcBef>
                <a:spcPts val="900"/>
              </a:spcBef>
              <a:buFont typeface="Wingdings" panose="05000000000000000000" pitchFamily="2" charset="2"/>
              <a:buChar char="Ø"/>
            </a:pPr>
            <a:r>
              <a:rPr lang="en-US" dirty="0"/>
              <a:t>Individual(s) responsible for monitoring risks</a:t>
            </a:r>
            <a:r>
              <a:rPr lang="en-US" dirty="0" smtClean="0"/>
              <a:t>: </a:t>
            </a:r>
            <a:r>
              <a:rPr lang="en-US" sz="1600" dirty="0">
                <a:solidFill>
                  <a:srgbClr val="0000FF"/>
                </a:solidFill>
              </a:rPr>
              <a:t>Text, text </a:t>
            </a:r>
            <a:endParaRPr lang="en-US" sz="1600" dirty="0" smtClean="0">
              <a:solidFill>
                <a:srgbClr val="0000FF"/>
              </a:solidFill>
            </a:endParaRPr>
          </a:p>
          <a:p>
            <a:pPr marL="285750" indent="-285750">
              <a:spcBef>
                <a:spcPts val="900"/>
              </a:spcBef>
              <a:buFont typeface="Wingdings" panose="05000000000000000000" pitchFamily="2" charset="2"/>
              <a:buChar char="Ø"/>
            </a:pPr>
            <a:r>
              <a:rPr lang="en-US" dirty="0"/>
              <a:t>Frequency of risk audits</a:t>
            </a:r>
            <a:r>
              <a:rPr lang="en-US" dirty="0" smtClean="0"/>
              <a:t>: </a:t>
            </a:r>
            <a:r>
              <a:rPr lang="en-US" sz="1600" dirty="0">
                <a:solidFill>
                  <a:srgbClr val="0000FF"/>
                </a:solidFill>
              </a:rPr>
              <a:t>Text, text</a:t>
            </a:r>
            <a:endParaRPr lang="en-US" sz="1600" dirty="0"/>
          </a:p>
          <a:p>
            <a:pPr marL="285750" indent="-285750">
              <a:spcBef>
                <a:spcPts val="900"/>
              </a:spcBef>
              <a:buFont typeface="Wingdings" panose="05000000000000000000" pitchFamily="2" charset="2"/>
              <a:buChar char="Ø"/>
            </a:pPr>
            <a:r>
              <a:rPr lang="en-US" dirty="0"/>
              <a:t>Will you use auditors from project team or outside the project team</a:t>
            </a:r>
            <a:r>
              <a:rPr lang="en-US" dirty="0" smtClean="0"/>
              <a:t>?: </a:t>
            </a:r>
            <a:r>
              <a:rPr lang="en-US" sz="1600" dirty="0" smtClean="0">
                <a:solidFill>
                  <a:srgbClr val="0000FF"/>
                </a:solidFill>
              </a:rPr>
              <a:t>Text, text</a:t>
            </a:r>
            <a:endParaRPr lang="en-US" sz="1600" dirty="0"/>
          </a:p>
          <a:p>
            <a:pPr marL="285750" indent="-285750">
              <a:spcBef>
                <a:spcPts val="900"/>
              </a:spcBef>
              <a:buFont typeface="Wingdings" panose="05000000000000000000" pitchFamily="2" charset="2"/>
              <a:buChar char="Ø"/>
            </a:pPr>
            <a:r>
              <a:rPr lang="en-US" dirty="0"/>
              <a:t>How new risks will be identified?: </a:t>
            </a:r>
            <a:r>
              <a:rPr lang="en-US" sz="1600" dirty="0" smtClean="0">
                <a:solidFill>
                  <a:srgbClr val="0000FF"/>
                </a:solidFill>
              </a:rPr>
              <a:t>text, text</a:t>
            </a:r>
            <a:endParaRPr lang="en-US" dirty="0"/>
          </a:p>
          <a:p>
            <a:pPr marL="285750" indent="-285750">
              <a:spcBef>
                <a:spcPts val="900"/>
              </a:spcBef>
              <a:buFont typeface="Wingdings" panose="05000000000000000000" pitchFamily="2" charset="2"/>
              <a:buChar char="Ø"/>
            </a:pPr>
            <a:r>
              <a:rPr lang="en-US" dirty="0"/>
              <a:t>How will outdated risks be removed</a:t>
            </a:r>
            <a:r>
              <a:rPr lang="en-US" dirty="0" smtClean="0"/>
              <a:t>?: </a:t>
            </a:r>
            <a:r>
              <a:rPr lang="en-US" sz="1600" dirty="0" smtClean="0">
                <a:solidFill>
                  <a:srgbClr val="0000FF"/>
                </a:solidFill>
              </a:rPr>
              <a:t>text, text</a:t>
            </a:r>
          </a:p>
          <a:p>
            <a:pPr marL="285750" indent="-285750">
              <a:spcBef>
                <a:spcPts val="900"/>
              </a:spcBef>
              <a:buFont typeface="Wingdings" panose="05000000000000000000" pitchFamily="2" charset="2"/>
              <a:buChar char="Ø"/>
            </a:pPr>
            <a:r>
              <a:rPr lang="en-US" dirty="0"/>
              <a:t>Were risk response strategies effective or not?: </a:t>
            </a:r>
            <a:r>
              <a:rPr lang="en-US" sz="1600" dirty="0" smtClean="0">
                <a:solidFill>
                  <a:srgbClr val="0033CC"/>
                </a:solidFill>
              </a:rPr>
              <a:t>Text, text</a:t>
            </a:r>
            <a:endParaRPr lang="en-US" sz="1600" dirty="0">
              <a:solidFill>
                <a:srgbClr val="0033CC"/>
              </a:solidFill>
            </a:endParaRPr>
          </a:p>
        </p:txBody>
      </p:sp>
    </p:spTree>
    <p:custDataLst>
      <p:tags r:id="rId1"/>
    </p:custDataLst>
    <p:extLst>
      <p:ext uri="{BB962C8B-B14F-4D97-AF65-F5344CB8AC3E}">
        <p14:creationId xmlns:p14="http://schemas.microsoft.com/office/powerpoint/2010/main" val="3932572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16</a:t>
            </a:fld>
            <a:endParaRPr lang="en-US" dirty="0"/>
          </a:p>
        </p:txBody>
      </p:sp>
      <p:sp>
        <p:nvSpPr>
          <p:cNvPr id="5" name="Rectangle 4"/>
          <p:cNvSpPr/>
          <p:nvPr/>
        </p:nvSpPr>
        <p:spPr>
          <a:xfrm>
            <a:off x="111512" y="1127639"/>
            <a:ext cx="8932127" cy="4962897"/>
          </a:xfrm>
          <a:prstGeom prst="rect">
            <a:avLst/>
          </a:prstGeom>
        </p:spPr>
        <p:txBody>
          <a:bodyPr wrap="square">
            <a:spAutoFit/>
          </a:bodyPr>
          <a:lstStyle/>
          <a:p>
            <a:pPr marL="285750" indent="-285750">
              <a:spcBef>
                <a:spcPts val="900"/>
              </a:spcBef>
              <a:buFont typeface="Wingdings" panose="05000000000000000000" pitchFamily="2" charset="2"/>
              <a:buChar char="Ø"/>
            </a:pPr>
            <a:endParaRPr lang="en-US" dirty="0" smtClean="0"/>
          </a:p>
          <a:p>
            <a:pPr>
              <a:spcBef>
                <a:spcPts val="900"/>
              </a:spcBef>
            </a:pPr>
            <a:r>
              <a:rPr lang="en-US" b="1" dirty="0" smtClean="0">
                <a:solidFill>
                  <a:srgbClr val="FF0000"/>
                </a:solidFill>
              </a:rPr>
              <a:t>Instructions: </a:t>
            </a:r>
            <a:r>
              <a:rPr lang="en-US" dirty="0" smtClean="0"/>
              <a:t>include at least 3 sources used to complete this presentation. All references should be presented in APA format. </a:t>
            </a:r>
          </a:p>
          <a:p>
            <a:pPr marL="285750" indent="-285750">
              <a:spcBef>
                <a:spcPts val="900"/>
              </a:spcBef>
              <a:buFont typeface="Wingdings" panose="05000000000000000000" pitchFamily="2" charset="2"/>
              <a:buChar char="Ø"/>
            </a:pPr>
            <a:endParaRPr lang="en-US" dirty="0"/>
          </a:p>
          <a:p>
            <a:pPr>
              <a:spcBef>
                <a:spcPts val="900"/>
              </a:spcBef>
            </a:pPr>
            <a:r>
              <a:rPr lang="en-US" b="1" dirty="0" smtClean="0"/>
              <a:t>References</a:t>
            </a:r>
          </a:p>
          <a:p>
            <a:pPr>
              <a:spcBef>
                <a:spcPts val="900"/>
              </a:spcBef>
            </a:pPr>
            <a:endParaRPr lang="en-US" dirty="0"/>
          </a:p>
          <a:p>
            <a:pPr algn="ctr">
              <a:spcBef>
                <a:spcPts val="900"/>
              </a:spcBef>
            </a:pPr>
            <a:endParaRPr lang="en-US" dirty="0" smtClean="0"/>
          </a:p>
          <a:p>
            <a:pPr algn="ctr">
              <a:spcBef>
                <a:spcPts val="900"/>
              </a:spcBef>
            </a:pPr>
            <a:endParaRPr lang="en-US" dirty="0"/>
          </a:p>
          <a:p>
            <a:pPr algn="ctr">
              <a:spcBef>
                <a:spcPts val="900"/>
              </a:spcBef>
            </a:pPr>
            <a:endParaRPr lang="en-US" dirty="0" smtClean="0"/>
          </a:p>
          <a:p>
            <a:pPr algn="ctr">
              <a:spcBef>
                <a:spcPts val="900"/>
              </a:spcBef>
            </a:pPr>
            <a:endParaRPr lang="en-US" dirty="0"/>
          </a:p>
          <a:p>
            <a:pPr algn="ctr">
              <a:spcBef>
                <a:spcPts val="900"/>
              </a:spcBef>
            </a:pPr>
            <a:endParaRPr lang="en-US" dirty="0" smtClean="0"/>
          </a:p>
          <a:p>
            <a:pPr algn="ctr">
              <a:spcBef>
                <a:spcPts val="900"/>
              </a:spcBef>
            </a:pPr>
            <a:endParaRPr lang="en-US" dirty="0"/>
          </a:p>
          <a:p>
            <a:pPr algn="ctr">
              <a:spcBef>
                <a:spcPts val="900"/>
              </a:spcBef>
            </a:pPr>
            <a:endParaRPr lang="en-US" dirty="0" smtClean="0"/>
          </a:p>
        </p:txBody>
      </p:sp>
    </p:spTree>
    <p:custDataLst>
      <p:tags r:id="rId1"/>
    </p:custDataLst>
    <p:extLst>
      <p:ext uri="{BB962C8B-B14F-4D97-AF65-F5344CB8AC3E}">
        <p14:creationId xmlns:p14="http://schemas.microsoft.com/office/powerpoint/2010/main" val="423434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Management Processes</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2</a:t>
            </a:fld>
            <a:endParaRPr lang="en-US" dirty="0"/>
          </a:p>
        </p:txBody>
      </p:sp>
      <p:sp>
        <p:nvSpPr>
          <p:cNvPr id="5" name="Rectangle 4"/>
          <p:cNvSpPr/>
          <p:nvPr/>
        </p:nvSpPr>
        <p:spPr>
          <a:xfrm>
            <a:off x="111512" y="1127639"/>
            <a:ext cx="8932127" cy="4393510"/>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Introduce and describe 5 risk management processes (risk planning,  identify risks, analyze risks, plan risk responses, and monitor and control).  </a:t>
            </a:r>
          </a:p>
          <a:p>
            <a:pPr>
              <a:spcBef>
                <a:spcPts val="900"/>
              </a:spcBef>
            </a:pPr>
            <a:r>
              <a:rPr lang="en-US" dirty="0" smtClean="0"/>
              <a:t>In notes, provide explanations and specific information, at least two sentences per bullet point. </a:t>
            </a:r>
          </a:p>
          <a:p>
            <a:pPr>
              <a:spcBef>
                <a:spcPts val="900"/>
              </a:spcBef>
            </a:pPr>
            <a:endParaRPr lang="en-US" dirty="0" smtClean="0"/>
          </a:p>
          <a:p>
            <a:pPr marL="285750" indent="-285750">
              <a:spcBef>
                <a:spcPts val="900"/>
              </a:spcBef>
              <a:buFont typeface="Wingdings" panose="05000000000000000000" pitchFamily="2" charset="2"/>
              <a:buChar char="Ø"/>
            </a:pPr>
            <a:r>
              <a:rPr lang="en-US" dirty="0" smtClean="0"/>
              <a:t>Risk Planning: </a:t>
            </a:r>
            <a:r>
              <a:rPr lang="en-US" sz="1600" dirty="0" smtClean="0">
                <a:solidFill>
                  <a:srgbClr val="0000FF"/>
                </a:solidFill>
              </a:rPr>
              <a:t>Text  </a:t>
            </a:r>
            <a:endParaRPr lang="en-US" sz="1600" dirty="0" smtClean="0">
              <a:solidFill>
                <a:srgbClr val="0000FF"/>
              </a:solidFill>
            </a:endParaRPr>
          </a:p>
          <a:p>
            <a:pPr marL="285750" indent="-285750">
              <a:spcBef>
                <a:spcPts val="900"/>
              </a:spcBef>
              <a:buFont typeface="Wingdings" panose="05000000000000000000" pitchFamily="2" charset="2"/>
              <a:buChar char="Ø"/>
            </a:pPr>
            <a:r>
              <a:rPr lang="en-US" dirty="0" smtClean="0"/>
              <a:t>Risk Identification: </a:t>
            </a:r>
            <a:r>
              <a:rPr lang="en-US" sz="1600" dirty="0">
                <a:solidFill>
                  <a:srgbClr val="0000FF"/>
                </a:solidFill>
              </a:rPr>
              <a:t>Text, text</a:t>
            </a:r>
            <a:endParaRPr lang="en-US" sz="1600" dirty="0"/>
          </a:p>
          <a:p>
            <a:pPr marL="285750" indent="-285750">
              <a:spcBef>
                <a:spcPts val="900"/>
              </a:spcBef>
              <a:buFont typeface="Wingdings" panose="05000000000000000000" pitchFamily="2" charset="2"/>
              <a:buChar char="Ø"/>
            </a:pPr>
            <a:r>
              <a:rPr lang="en-US" dirty="0" smtClean="0"/>
              <a:t>Risk Analysis: </a:t>
            </a:r>
            <a:r>
              <a:rPr lang="en-US" sz="1600" dirty="0" smtClean="0">
                <a:solidFill>
                  <a:srgbClr val="0000FF"/>
                </a:solidFill>
              </a:rPr>
              <a:t>Text, text</a:t>
            </a:r>
          </a:p>
          <a:p>
            <a:pPr marL="742950" lvl="1" indent="-285750">
              <a:spcBef>
                <a:spcPts val="900"/>
              </a:spcBef>
              <a:buFont typeface="Wingdings" panose="05000000000000000000" pitchFamily="2" charset="2"/>
              <a:buChar char="Ø"/>
            </a:pPr>
            <a:r>
              <a:rPr lang="en-US" sz="1600" dirty="0" smtClean="0"/>
              <a:t>Qualitative risk analysis</a:t>
            </a:r>
            <a:r>
              <a:rPr lang="en-US" sz="1600" dirty="0" smtClean="0">
                <a:solidFill>
                  <a:srgbClr val="0000FF"/>
                </a:solidFill>
              </a:rPr>
              <a:t>: Text, text</a:t>
            </a:r>
            <a:endParaRPr lang="en-US" sz="1600" dirty="0">
              <a:solidFill>
                <a:srgbClr val="0000FF"/>
              </a:solidFill>
            </a:endParaRPr>
          </a:p>
          <a:p>
            <a:pPr marL="742950" lvl="1" indent="-285750">
              <a:spcBef>
                <a:spcPts val="900"/>
              </a:spcBef>
              <a:buFont typeface="Wingdings" panose="05000000000000000000" pitchFamily="2" charset="2"/>
              <a:buChar char="Ø"/>
            </a:pPr>
            <a:r>
              <a:rPr lang="en-US" sz="1600" dirty="0" smtClean="0"/>
              <a:t>Quantitative risk analysis</a:t>
            </a:r>
            <a:r>
              <a:rPr lang="en-US" sz="1600" dirty="0" smtClean="0">
                <a:solidFill>
                  <a:srgbClr val="0000FF"/>
                </a:solidFill>
              </a:rPr>
              <a:t>: Text, text</a:t>
            </a:r>
            <a:endParaRPr lang="en-US" sz="1600" dirty="0">
              <a:solidFill>
                <a:srgbClr val="0000FF"/>
              </a:solidFill>
            </a:endParaRPr>
          </a:p>
          <a:p>
            <a:pPr marL="285750" indent="-285750">
              <a:spcBef>
                <a:spcPts val="900"/>
              </a:spcBef>
              <a:buFont typeface="Wingdings" panose="05000000000000000000" pitchFamily="2" charset="2"/>
              <a:buChar char="Ø"/>
            </a:pPr>
            <a:r>
              <a:rPr lang="en-US" dirty="0" smtClean="0"/>
              <a:t>Plan Risk Responses: </a:t>
            </a:r>
            <a:r>
              <a:rPr lang="en-US" sz="1600" dirty="0" smtClean="0">
                <a:solidFill>
                  <a:srgbClr val="0000FF"/>
                </a:solidFill>
              </a:rPr>
              <a:t>text, text</a:t>
            </a:r>
            <a:endParaRPr lang="en-US" dirty="0"/>
          </a:p>
          <a:p>
            <a:pPr marL="285750" indent="-285750">
              <a:spcBef>
                <a:spcPts val="900"/>
              </a:spcBef>
              <a:buFont typeface="Wingdings" panose="05000000000000000000" pitchFamily="2" charset="2"/>
              <a:buChar char="Ø"/>
            </a:pPr>
            <a:r>
              <a:rPr lang="en-US" dirty="0" smtClean="0"/>
              <a:t>Risk Monitoring and Control: </a:t>
            </a:r>
            <a:r>
              <a:rPr lang="en-US" sz="1600" dirty="0" smtClean="0">
                <a:solidFill>
                  <a:srgbClr val="0000FF"/>
                </a:solidFill>
              </a:rPr>
              <a:t>text, text</a:t>
            </a:r>
            <a:endParaRPr lang="en-US" sz="1600" dirty="0">
              <a:solidFill>
                <a:srgbClr val="0000FF"/>
              </a:solidFill>
            </a:endParaRPr>
          </a:p>
        </p:txBody>
      </p:sp>
    </p:spTree>
    <p:custDataLst>
      <p:tags r:id="rId1"/>
    </p:custDataLst>
    <p:extLst>
      <p:ext uri="{BB962C8B-B14F-4D97-AF65-F5344CB8AC3E}">
        <p14:creationId xmlns:p14="http://schemas.microsoft.com/office/powerpoint/2010/main" val="125798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Identification Techniques</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3</a:t>
            </a:fld>
            <a:endParaRPr lang="en-US" dirty="0"/>
          </a:p>
        </p:txBody>
      </p:sp>
      <p:sp>
        <p:nvSpPr>
          <p:cNvPr id="5" name="Rectangle 4"/>
          <p:cNvSpPr/>
          <p:nvPr/>
        </p:nvSpPr>
        <p:spPr>
          <a:xfrm>
            <a:off x="111512" y="1127639"/>
            <a:ext cx="8932127" cy="3393237"/>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Explain tools and techniques to be used to identify risks.</a:t>
            </a:r>
          </a:p>
          <a:p>
            <a:pPr>
              <a:spcBef>
                <a:spcPts val="900"/>
              </a:spcBef>
            </a:pPr>
            <a:r>
              <a:rPr lang="en-US" dirty="0" smtClean="0"/>
              <a:t>In </a:t>
            </a:r>
            <a:r>
              <a:rPr lang="en-US" dirty="0"/>
              <a:t>notes, provide explanations and specific information, at least two sentences per bullet point. </a:t>
            </a:r>
          </a:p>
          <a:p>
            <a:pPr>
              <a:spcBef>
                <a:spcPts val="900"/>
              </a:spcBef>
            </a:pPr>
            <a:endParaRPr lang="en-US" dirty="0" smtClean="0"/>
          </a:p>
          <a:p>
            <a:pPr marL="285750" indent="-285750">
              <a:spcBef>
                <a:spcPts val="900"/>
              </a:spcBef>
              <a:buFont typeface="Wingdings" panose="05000000000000000000" pitchFamily="2" charset="2"/>
              <a:buChar char="Ø"/>
            </a:pPr>
            <a:r>
              <a:rPr lang="en-US" dirty="0" smtClean="0"/>
              <a:t>Brainstorming: </a:t>
            </a:r>
            <a:r>
              <a:rPr lang="en-US" sz="1600" dirty="0">
                <a:solidFill>
                  <a:srgbClr val="0000FF"/>
                </a:solidFill>
              </a:rPr>
              <a:t>Text, </a:t>
            </a:r>
            <a:r>
              <a:rPr lang="en-US" sz="1600" dirty="0" smtClean="0">
                <a:solidFill>
                  <a:srgbClr val="0000FF"/>
                </a:solidFill>
              </a:rPr>
              <a:t>text</a:t>
            </a:r>
            <a:endParaRPr lang="en-US" sz="1600" dirty="0" smtClean="0"/>
          </a:p>
          <a:p>
            <a:pPr marL="285750" indent="-285750">
              <a:spcBef>
                <a:spcPts val="900"/>
              </a:spcBef>
              <a:buFont typeface="Wingdings" panose="05000000000000000000" pitchFamily="2" charset="2"/>
              <a:buChar char="Ø"/>
            </a:pPr>
            <a:r>
              <a:rPr lang="en-US" dirty="0" smtClean="0"/>
              <a:t>Interviewing: </a:t>
            </a:r>
            <a:r>
              <a:rPr lang="en-US" sz="1600" dirty="0">
                <a:solidFill>
                  <a:srgbClr val="0000FF"/>
                </a:solidFill>
              </a:rPr>
              <a:t>Text, text</a:t>
            </a:r>
            <a:endParaRPr lang="en-US" sz="1600" dirty="0"/>
          </a:p>
          <a:p>
            <a:pPr marL="285750" indent="-285750">
              <a:spcBef>
                <a:spcPts val="900"/>
              </a:spcBef>
              <a:buFont typeface="Wingdings" panose="05000000000000000000" pitchFamily="2" charset="2"/>
              <a:buChar char="Ø"/>
            </a:pPr>
            <a:r>
              <a:rPr lang="en-US" dirty="0" smtClean="0"/>
              <a:t>Experience: </a:t>
            </a:r>
            <a:r>
              <a:rPr lang="en-US" sz="1600" dirty="0" smtClean="0">
                <a:solidFill>
                  <a:srgbClr val="0000FF"/>
                </a:solidFill>
              </a:rPr>
              <a:t>Text, text</a:t>
            </a:r>
            <a:endParaRPr lang="en-US" sz="1600" dirty="0"/>
          </a:p>
          <a:p>
            <a:pPr marL="285750" indent="-285750">
              <a:spcBef>
                <a:spcPts val="900"/>
              </a:spcBef>
              <a:buFont typeface="Wingdings" panose="05000000000000000000" pitchFamily="2" charset="2"/>
              <a:buChar char="Ø"/>
            </a:pPr>
            <a:r>
              <a:rPr lang="en-US" dirty="0" smtClean="0"/>
              <a:t>Expert opinion: </a:t>
            </a:r>
            <a:r>
              <a:rPr lang="en-US" sz="1600" dirty="0" smtClean="0">
                <a:solidFill>
                  <a:srgbClr val="0000FF"/>
                </a:solidFill>
              </a:rPr>
              <a:t>text, text</a:t>
            </a:r>
            <a:endParaRPr lang="en-US" dirty="0"/>
          </a:p>
          <a:p>
            <a:pPr marL="285750" indent="-285750">
              <a:spcBef>
                <a:spcPts val="900"/>
              </a:spcBef>
              <a:buFont typeface="Wingdings" panose="05000000000000000000" pitchFamily="2" charset="2"/>
              <a:buChar char="Ø"/>
            </a:pPr>
            <a:r>
              <a:rPr lang="en-US" dirty="0" smtClean="0"/>
              <a:t>Root cause analysis: </a:t>
            </a:r>
            <a:r>
              <a:rPr lang="en-US" sz="1600" dirty="0" smtClean="0">
                <a:solidFill>
                  <a:srgbClr val="0000FF"/>
                </a:solidFill>
              </a:rPr>
              <a:t>text, text</a:t>
            </a:r>
            <a:endParaRPr lang="en-US" sz="1600" dirty="0">
              <a:solidFill>
                <a:srgbClr val="0000FF"/>
              </a:solidFill>
            </a:endParaRPr>
          </a:p>
        </p:txBody>
      </p:sp>
    </p:spTree>
    <p:custDataLst>
      <p:tags r:id="rId1"/>
    </p:custDataLst>
    <p:extLst>
      <p:ext uri="{BB962C8B-B14F-4D97-AF65-F5344CB8AC3E}">
        <p14:creationId xmlns:p14="http://schemas.microsoft.com/office/powerpoint/2010/main" val="3971858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List</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4</a:t>
            </a:fld>
            <a:endParaRPr lang="en-US" dirty="0"/>
          </a:p>
        </p:txBody>
      </p:sp>
      <p:sp>
        <p:nvSpPr>
          <p:cNvPr id="5" name="Rectangle 4"/>
          <p:cNvSpPr/>
          <p:nvPr/>
        </p:nvSpPr>
        <p:spPr>
          <a:xfrm>
            <a:off x="111512" y="1127639"/>
            <a:ext cx="8932127" cy="1038746"/>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Present 15 key risks identified in Unit 2 homework. In </a:t>
            </a:r>
            <a:r>
              <a:rPr lang="en-US" dirty="0"/>
              <a:t>notes, provide explanations and specific information, at least two sentences per bullet point. </a:t>
            </a:r>
          </a:p>
          <a:p>
            <a:pPr>
              <a:spcBef>
                <a:spcPts val="900"/>
              </a:spcBef>
            </a:pPr>
            <a:r>
              <a:rPr lang="en-US" dirty="0" smtClean="0"/>
              <a:t>Example: </a:t>
            </a:r>
          </a:p>
        </p:txBody>
      </p:sp>
      <p:graphicFrame>
        <p:nvGraphicFramePr>
          <p:cNvPr id="6" name="Table 5"/>
          <p:cNvGraphicFramePr>
            <a:graphicFrameLocks noGrp="1"/>
          </p:cNvGraphicFramePr>
          <p:nvPr/>
        </p:nvGraphicFramePr>
        <p:xfrm>
          <a:off x="1531620" y="2395569"/>
          <a:ext cx="6080760" cy="2935224"/>
        </p:xfrm>
        <a:graphic>
          <a:graphicData uri="http://schemas.openxmlformats.org/drawingml/2006/table">
            <a:tbl>
              <a:tblPr firstRow="1" firstCol="1" bandRow="1"/>
              <a:tblGrid>
                <a:gridCol w="751205">
                  <a:extLst>
                    <a:ext uri="{9D8B030D-6E8A-4147-A177-3AD203B41FA5}">
                      <a16:colId xmlns:a16="http://schemas.microsoft.com/office/drawing/2014/main" val="20000"/>
                    </a:ext>
                  </a:extLst>
                </a:gridCol>
                <a:gridCol w="3317875">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982980">
                  <a:extLst>
                    <a:ext uri="{9D8B030D-6E8A-4147-A177-3AD203B41FA5}">
                      <a16:colId xmlns:a16="http://schemas.microsoft.com/office/drawing/2014/main" val="20003"/>
                    </a:ext>
                  </a:extLst>
                </a:gridCol>
              </a:tblGrid>
              <a:tr h="0">
                <a:tc>
                  <a:txBody>
                    <a:bodyPr/>
                    <a:lstStyle/>
                    <a:p>
                      <a:pPr marL="0" marR="0" algn="ctr">
                        <a:lnSpc>
                          <a:spcPct val="115000"/>
                        </a:lnSpc>
                        <a:spcBef>
                          <a:spcPts val="0"/>
                        </a:spcBef>
                        <a:spcAft>
                          <a:spcPts val="1000"/>
                        </a:spcAft>
                      </a:pPr>
                      <a:r>
                        <a:rPr lang="en-US" sz="1200">
                          <a:solidFill>
                            <a:srgbClr val="FFFFFF"/>
                          </a:solidFill>
                          <a:effectLst/>
                          <a:latin typeface="Calibri"/>
                          <a:ea typeface="Calibri"/>
                          <a:cs typeface="Times New Roman"/>
                        </a:rPr>
                        <a:t>Risk ID</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ct val="115000"/>
                        </a:lnSpc>
                        <a:spcBef>
                          <a:spcPts val="0"/>
                        </a:spcBef>
                        <a:spcAft>
                          <a:spcPts val="1000"/>
                        </a:spcAft>
                      </a:pPr>
                      <a:r>
                        <a:rPr lang="en-US" sz="1200">
                          <a:solidFill>
                            <a:srgbClr val="FFFFFF"/>
                          </a:solidFill>
                          <a:effectLst/>
                          <a:latin typeface="Calibri"/>
                          <a:ea typeface="Calibri"/>
                          <a:cs typeface="Times New Roman"/>
                        </a:rPr>
                        <a:t>Risk Description</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ct val="115000"/>
                        </a:lnSpc>
                        <a:spcBef>
                          <a:spcPts val="0"/>
                        </a:spcBef>
                        <a:spcAft>
                          <a:spcPts val="1000"/>
                        </a:spcAft>
                      </a:pPr>
                      <a:r>
                        <a:rPr lang="en-US" sz="1200">
                          <a:solidFill>
                            <a:srgbClr val="FFFFFF"/>
                          </a:solidFill>
                          <a:effectLst/>
                          <a:latin typeface="Calibri"/>
                          <a:ea typeface="Calibri"/>
                          <a:cs typeface="Times New Roman"/>
                        </a:rPr>
                        <a:t>Negative Risk</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ct val="115000"/>
                        </a:lnSpc>
                        <a:spcBef>
                          <a:spcPts val="0"/>
                        </a:spcBef>
                        <a:spcAft>
                          <a:spcPts val="1000"/>
                        </a:spcAft>
                      </a:pPr>
                      <a:r>
                        <a:rPr lang="en-US" sz="1200">
                          <a:solidFill>
                            <a:srgbClr val="FFFFFF"/>
                          </a:solidFill>
                          <a:effectLst/>
                          <a:latin typeface="Calibri"/>
                          <a:ea typeface="Calibri"/>
                          <a:cs typeface="Times New Roman"/>
                        </a:rPr>
                        <a:t>Positive Risk</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0">
                <a:tc>
                  <a:txBody>
                    <a:bodyPr/>
                    <a:lstStyle/>
                    <a:p>
                      <a:pPr marL="0" marR="0" algn="ctr">
                        <a:lnSpc>
                          <a:spcPct val="115000"/>
                        </a:lnSpc>
                        <a:spcBef>
                          <a:spcPts val="0"/>
                        </a:spcBef>
                        <a:spcAft>
                          <a:spcPts val="1000"/>
                        </a:spcAft>
                      </a:pPr>
                      <a:r>
                        <a:rPr lang="en-US" sz="1200" b="1" i="1">
                          <a:effectLst/>
                          <a:latin typeface="Calibri"/>
                          <a:ea typeface="Calibri"/>
                          <a:cs typeface="Times New Roman"/>
                        </a:rPr>
                        <a:t>Example</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5000"/>
                        </a:lnSpc>
                        <a:spcBef>
                          <a:spcPts val="0"/>
                        </a:spcBef>
                        <a:spcAft>
                          <a:spcPts val="1000"/>
                        </a:spcAft>
                      </a:pPr>
                      <a:r>
                        <a:rPr lang="en-US" sz="1100">
                          <a:effectLst/>
                          <a:latin typeface="Calibri"/>
                          <a:ea typeface="Times New Roman"/>
                          <a:cs typeface="Times New Roman"/>
                        </a:rPr>
                        <a:t>Unable to finish homework because Internet is down</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Yes</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0001"/>
                  </a:ext>
                </a:extLst>
              </a:tr>
              <a:tr h="0">
                <a:tc>
                  <a:txBody>
                    <a:bodyPr/>
                    <a:lstStyle/>
                    <a:p>
                      <a:pPr marL="0" marR="0" algn="ctr">
                        <a:spcBef>
                          <a:spcPts val="0"/>
                        </a:spcBef>
                        <a:spcAft>
                          <a:spcPts val="0"/>
                        </a:spcAft>
                      </a:pPr>
                      <a:r>
                        <a:rPr lang="en-US" sz="1100">
                          <a:effectLst/>
                          <a:latin typeface="Calibri"/>
                          <a:ea typeface="Times New Roman"/>
                          <a:cs typeface="Times New Roman"/>
                        </a:rPr>
                        <a:t>1</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ctr">
                        <a:spcBef>
                          <a:spcPts val="0"/>
                        </a:spcBef>
                        <a:spcAft>
                          <a:spcPts val="0"/>
                        </a:spcAft>
                      </a:pPr>
                      <a:r>
                        <a:rPr lang="en-US" sz="1100">
                          <a:effectLst/>
                          <a:latin typeface="Calibri"/>
                          <a:ea typeface="Times New Roman"/>
                          <a:cs typeface="Times New Roman"/>
                        </a:rPr>
                        <a:t>2</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ctr">
                        <a:spcBef>
                          <a:spcPts val="0"/>
                        </a:spcBef>
                        <a:spcAft>
                          <a:spcPts val="0"/>
                        </a:spcAft>
                      </a:pPr>
                      <a:r>
                        <a:rPr lang="en-US" sz="1100">
                          <a:effectLst/>
                          <a:latin typeface="Calibri"/>
                          <a:ea typeface="Times New Roman"/>
                          <a:cs typeface="Times New Roman"/>
                        </a:rPr>
                        <a:t>3</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US" sz="1100">
                          <a:effectLst/>
                          <a:latin typeface="Calibri"/>
                          <a:ea typeface="Times New Roman"/>
                          <a:cs typeface="Times New Roman"/>
                        </a:rPr>
                        <a:t>4</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US" sz="1100">
                          <a:effectLst/>
                          <a:latin typeface="Calibri"/>
                          <a:ea typeface="Times New Roman"/>
                          <a:cs typeface="Times New Roman"/>
                        </a:rPr>
                        <a:t>5</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a:txBody>
                    <a:bodyPr/>
                    <a:lstStyle/>
                    <a:p>
                      <a:pPr marL="0" marR="0" algn="ctr">
                        <a:spcBef>
                          <a:spcPts val="0"/>
                        </a:spcBef>
                        <a:spcAft>
                          <a:spcPts val="0"/>
                        </a:spcAft>
                      </a:pPr>
                      <a:r>
                        <a:rPr lang="en-US" sz="1100">
                          <a:effectLst/>
                          <a:latin typeface="Calibri"/>
                          <a:ea typeface="Times New Roman"/>
                          <a:cs typeface="Times New Roman"/>
                        </a:rPr>
                        <a:t>6</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0">
                <a:tc>
                  <a:txBody>
                    <a:bodyPr/>
                    <a:lstStyle/>
                    <a:p>
                      <a:pPr marL="0" marR="0" algn="ctr">
                        <a:spcBef>
                          <a:spcPts val="0"/>
                        </a:spcBef>
                        <a:spcAft>
                          <a:spcPts val="0"/>
                        </a:spcAft>
                      </a:pPr>
                      <a:r>
                        <a:rPr lang="en-US" sz="1100">
                          <a:effectLst/>
                          <a:latin typeface="Calibri"/>
                          <a:ea typeface="Times New Roman"/>
                          <a:cs typeface="Times New Roman"/>
                        </a:rPr>
                        <a:t>7</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0">
                <a:tc>
                  <a:txBody>
                    <a:bodyPr/>
                    <a:lstStyle/>
                    <a:p>
                      <a:pPr marL="0" marR="0" algn="ctr">
                        <a:spcBef>
                          <a:spcPts val="0"/>
                        </a:spcBef>
                        <a:spcAft>
                          <a:spcPts val="0"/>
                        </a:spcAft>
                      </a:pPr>
                      <a:r>
                        <a:rPr lang="en-US" sz="1100">
                          <a:effectLst/>
                          <a:latin typeface="Calibri"/>
                          <a:ea typeface="Times New Roman"/>
                          <a:cs typeface="Times New Roman"/>
                        </a:rPr>
                        <a:t>8</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0">
                <a:tc>
                  <a:txBody>
                    <a:bodyPr/>
                    <a:lstStyle/>
                    <a:p>
                      <a:pPr marL="0" marR="0" algn="ctr">
                        <a:spcBef>
                          <a:spcPts val="0"/>
                        </a:spcBef>
                        <a:spcAft>
                          <a:spcPts val="0"/>
                        </a:spcAft>
                      </a:pPr>
                      <a:r>
                        <a:rPr lang="en-US" sz="1100">
                          <a:effectLst/>
                          <a:latin typeface="Calibri"/>
                          <a:ea typeface="Times New Roman"/>
                          <a:cs typeface="Times New Roman"/>
                        </a:rPr>
                        <a:t>9</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0">
                <a:tc>
                  <a:txBody>
                    <a:bodyPr/>
                    <a:lstStyle/>
                    <a:p>
                      <a:pPr marL="0" marR="0" algn="ctr">
                        <a:spcBef>
                          <a:spcPts val="0"/>
                        </a:spcBef>
                        <a:spcAft>
                          <a:spcPts val="0"/>
                        </a:spcAft>
                      </a:pPr>
                      <a:r>
                        <a:rPr lang="en-US" sz="1100">
                          <a:effectLst/>
                          <a:latin typeface="Calibri"/>
                          <a:ea typeface="Times New Roman"/>
                          <a:cs typeface="Times New Roman"/>
                        </a:rPr>
                        <a:t>10</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0">
                <a:tc>
                  <a:txBody>
                    <a:bodyPr/>
                    <a:lstStyle/>
                    <a:p>
                      <a:pPr marL="0" marR="0" algn="ctr">
                        <a:spcBef>
                          <a:spcPts val="0"/>
                        </a:spcBef>
                        <a:spcAft>
                          <a:spcPts val="0"/>
                        </a:spcAft>
                      </a:pPr>
                      <a:r>
                        <a:rPr lang="en-US" sz="1100">
                          <a:effectLst/>
                          <a:latin typeface="Calibri"/>
                          <a:ea typeface="Times New Roman"/>
                          <a:cs typeface="Times New Roman"/>
                        </a:rPr>
                        <a:t>11</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0">
                <a:tc>
                  <a:txBody>
                    <a:bodyPr/>
                    <a:lstStyle/>
                    <a:p>
                      <a:pPr marL="0" marR="0" algn="ctr">
                        <a:spcBef>
                          <a:spcPts val="0"/>
                        </a:spcBef>
                        <a:spcAft>
                          <a:spcPts val="0"/>
                        </a:spcAft>
                      </a:pPr>
                      <a:r>
                        <a:rPr lang="en-US" sz="1100">
                          <a:effectLst/>
                          <a:latin typeface="Calibri"/>
                          <a:ea typeface="Times New Roman"/>
                          <a:cs typeface="Times New Roman"/>
                        </a:rPr>
                        <a:t>12</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0">
                <a:tc>
                  <a:txBody>
                    <a:bodyPr/>
                    <a:lstStyle/>
                    <a:p>
                      <a:pPr marL="0" marR="0" algn="ctr">
                        <a:spcBef>
                          <a:spcPts val="0"/>
                        </a:spcBef>
                        <a:spcAft>
                          <a:spcPts val="0"/>
                        </a:spcAft>
                      </a:pPr>
                      <a:r>
                        <a:rPr lang="en-US" sz="1100">
                          <a:effectLst/>
                          <a:latin typeface="Calibri"/>
                          <a:ea typeface="Times New Roman"/>
                          <a:cs typeface="Times New Roman"/>
                        </a:rPr>
                        <a:t>13</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0">
                <a:tc>
                  <a:txBody>
                    <a:bodyPr/>
                    <a:lstStyle/>
                    <a:p>
                      <a:pPr marL="0" marR="0" algn="ctr">
                        <a:spcBef>
                          <a:spcPts val="0"/>
                        </a:spcBef>
                        <a:spcAft>
                          <a:spcPts val="0"/>
                        </a:spcAft>
                      </a:pPr>
                      <a:r>
                        <a:rPr lang="en-US" sz="1100">
                          <a:effectLst/>
                          <a:latin typeface="Calibri"/>
                          <a:ea typeface="Times New Roman"/>
                          <a:cs typeface="Times New Roman"/>
                        </a:rPr>
                        <a:t>14</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0">
                <a:tc>
                  <a:txBody>
                    <a:bodyPr/>
                    <a:lstStyle/>
                    <a:p>
                      <a:pPr marL="0" marR="0" algn="ctr">
                        <a:spcBef>
                          <a:spcPts val="0"/>
                        </a:spcBef>
                        <a:spcAft>
                          <a:spcPts val="0"/>
                        </a:spcAft>
                      </a:pPr>
                      <a:r>
                        <a:rPr lang="en-US" sz="1100">
                          <a:effectLst/>
                          <a:latin typeface="Calibri"/>
                          <a:ea typeface="Times New Roman"/>
                          <a:cs typeface="Times New Roman"/>
                        </a:rPr>
                        <a:t>15</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Times New Roman"/>
                          <a:cs typeface="Times New Roman"/>
                        </a:rPr>
                        <a:t> </a:t>
                      </a:r>
                      <a:endParaRPr lang="en-US" sz="1200"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Tree>
    <p:custDataLst>
      <p:tags r:id="rId1"/>
    </p:custDataLst>
    <p:extLst>
      <p:ext uri="{BB962C8B-B14F-4D97-AF65-F5344CB8AC3E}">
        <p14:creationId xmlns:p14="http://schemas.microsoft.com/office/powerpoint/2010/main" val="3838715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Breakdown Structure</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5</a:t>
            </a:fld>
            <a:endParaRPr lang="en-US" dirty="0"/>
          </a:p>
        </p:txBody>
      </p:sp>
      <p:sp>
        <p:nvSpPr>
          <p:cNvPr id="5" name="Rectangle 4"/>
          <p:cNvSpPr/>
          <p:nvPr/>
        </p:nvSpPr>
        <p:spPr>
          <a:xfrm>
            <a:off x="111512" y="1127639"/>
            <a:ext cx="8932127" cy="1708160"/>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Identify key risk assessment categories (budget, schedule, human </a:t>
            </a:r>
            <a:r>
              <a:rPr lang="en-US" dirty="0" smtClean="0"/>
              <a:t>resources, etc.) </a:t>
            </a:r>
            <a:r>
              <a:rPr lang="en-US" dirty="0" smtClean="0"/>
              <a:t>with specific project risks identified in Unit 2 homework</a:t>
            </a:r>
            <a:r>
              <a:rPr lang="en-US" dirty="0" smtClean="0"/>
              <a:t>. </a:t>
            </a:r>
            <a:r>
              <a:rPr lang="en-US" dirty="0" smtClean="0"/>
              <a:t>In </a:t>
            </a:r>
            <a:r>
              <a:rPr lang="en-US" dirty="0"/>
              <a:t>notes, provide explanations and specific information, at least two sentences per bullet point. </a:t>
            </a:r>
          </a:p>
          <a:p>
            <a:pPr>
              <a:spcBef>
                <a:spcPts val="900"/>
              </a:spcBef>
            </a:pPr>
            <a:endParaRPr lang="en-US" dirty="0" smtClean="0"/>
          </a:p>
          <a:p>
            <a:pPr>
              <a:spcBef>
                <a:spcPts val="900"/>
              </a:spcBef>
            </a:pPr>
            <a:r>
              <a:rPr lang="en-US" dirty="0" smtClean="0"/>
              <a:t>Example: </a:t>
            </a:r>
          </a:p>
        </p:txBody>
      </p:sp>
      <p:graphicFrame>
        <p:nvGraphicFramePr>
          <p:cNvPr id="3" name="Table 2"/>
          <p:cNvGraphicFramePr>
            <a:graphicFrameLocks noGrp="1"/>
          </p:cNvGraphicFramePr>
          <p:nvPr/>
        </p:nvGraphicFramePr>
        <p:xfrm>
          <a:off x="1531620" y="2609564"/>
          <a:ext cx="6080760" cy="2507234"/>
        </p:xfrm>
        <a:graphic>
          <a:graphicData uri="http://schemas.openxmlformats.org/drawingml/2006/table">
            <a:tbl>
              <a:tblPr firstRow="1" firstCol="1" bandRow="1"/>
              <a:tblGrid>
                <a:gridCol w="1220470">
                  <a:extLst>
                    <a:ext uri="{9D8B030D-6E8A-4147-A177-3AD203B41FA5}">
                      <a16:colId xmlns:a16="http://schemas.microsoft.com/office/drawing/2014/main" val="20000"/>
                    </a:ext>
                  </a:extLst>
                </a:gridCol>
                <a:gridCol w="1250315">
                  <a:extLst>
                    <a:ext uri="{9D8B030D-6E8A-4147-A177-3AD203B41FA5}">
                      <a16:colId xmlns:a16="http://schemas.microsoft.com/office/drawing/2014/main" val="20001"/>
                    </a:ext>
                  </a:extLst>
                </a:gridCol>
                <a:gridCol w="1250315">
                  <a:extLst>
                    <a:ext uri="{9D8B030D-6E8A-4147-A177-3AD203B41FA5}">
                      <a16:colId xmlns:a16="http://schemas.microsoft.com/office/drawing/2014/main" val="20002"/>
                    </a:ext>
                  </a:extLst>
                </a:gridCol>
                <a:gridCol w="1162050">
                  <a:extLst>
                    <a:ext uri="{9D8B030D-6E8A-4147-A177-3AD203B41FA5}">
                      <a16:colId xmlns:a16="http://schemas.microsoft.com/office/drawing/2014/main" val="20003"/>
                    </a:ext>
                  </a:extLst>
                </a:gridCol>
                <a:gridCol w="1197610">
                  <a:extLst>
                    <a:ext uri="{9D8B030D-6E8A-4147-A177-3AD203B41FA5}">
                      <a16:colId xmlns:a16="http://schemas.microsoft.com/office/drawing/2014/main" val="20004"/>
                    </a:ext>
                  </a:extLst>
                </a:gridCol>
              </a:tblGrid>
              <a:tr h="0">
                <a:tc gridSpan="5">
                  <a:txBody>
                    <a:bodyPr/>
                    <a:lstStyle/>
                    <a:p>
                      <a:pPr marL="0" marR="0" algn="ctr">
                        <a:lnSpc>
                          <a:spcPct val="115000"/>
                        </a:lnSpc>
                        <a:spcBef>
                          <a:spcPts val="0"/>
                        </a:spcBef>
                        <a:spcAft>
                          <a:spcPts val="1000"/>
                        </a:spcAft>
                      </a:pPr>
                      <a:r>
                        <a:rPr lang="en-US" sz="1200">
                          <a:solidFill>
                            <a:srgbClr val="FFFFFF"/>
                          </a:solidFill>
                          <a:effectLst/>
                          <a:latin typeface="Calibri"/>
                          <a:ea typeface="Calibri"/>
                          <a:cs typeface="Times New Roman"/>
                        </a:rPr>
                        <a:t>PROJECT</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lgn="ctr">
                        <a:lnSpc>
                          <a:spcPct val="115000"/>
                        </a:lnSpc>
                        <a:spcBef>
                          <a:spcPts val="0"/>
                        </a:spcBef>
                        <a:spcAft>
                          <a:spcPts val="1000"/>
                        </a:spcAft>
                      </a:pPr>
                      <a:r>
                        <a:rPr lang="en-US" sz="1200">
                          <a:effectLst/>
                          <a:latin typeface="Calibri"/>
                          <a:ea typeface="Calibri"/>
                          <a:cs typeface="Times New Roman"/>
                        </a:rPr>
                        <a:t>Category 1</a:t>
                      </a:r>
                      <a:endParaRPr lang="en-US" sz="1200">
                        <a:effectLst/>
                        <a:latin typeface="Arial"/>
                        <a:ea typeface="Times New Roman"/>
                        <a:cs typeface="Times New Roman"/>
                      </a:endParaRPr>
                    </a:p>
                    <a:p>
                      <a:pPr marL="0" marR="0" algn="ctr">
                        <a:lnSpc>
                          <a:spcPct val="115000"/>
                        </a:lnSpc>
                        <a:spcBef>
                          <a:spcPts val="0"/>
                        </a:spcBef>
                        <a:spcAft>
                          <a:spcPts val="1000"/>
                        </a:spcAft>
                      </a:pPr>
                      <a:r>
                        <a:rPr lang="en-US" sz="1200" i="1">
                          <a:effectLst/>
                          <a:latin typeface="Calibri"/>
                          <a:ea typeface="Calibri"/>
                          <a:cs typeface="Times New Roman"/>
                        </a:rPr>
                        <a:t>Example: </a:t>
                      </a:r>
                      <a:r>
                        <a:rPr lang="en-US" sz="1200" b="1" i="1">
                          <a:effectLst/>
                          <a:latin typeface="Calibri"/>
                          <a:ea typeface="Calibri"/>
                          <a:cs typeface="Times New Roman"/>
                        </a:rPr>
                        <a:t>Technology</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Category 2</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Category 3</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Category 4</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Category 5</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0001"/>
                  </a:ext>
                </a:extLst>
              </a:tr>
              <a:tr h="0">
                <a:tc>
                  <a:txBody>
                    <a:bodyPr/>
                    <a:lstStyle/>
                    <a:p>
                      <a:pPr marL="0" marR="0" algn="ctr">
                        <a:lnSpc>
                          <a:spcPct val="115000"/>
                        </a:lnSpc>
                        <a:spcBef>
                          <a:spcPts val="0"/>
                        </a:spcBef>
                        <a:spcAft>
                          <a:spcPts val="1000"/>
                        </a:spcAft>
                      </a:pPr>
                      <a:r>
                        <a:rPr lang="en-US" sz="1100">
                          <a:effectLst/>
                          <a:latin typeface="Calibri"/>
                          <a:ea typeface="Times New Roman"/>
                          <a:cs typeface="Times New Roman"/>
                        </a:rPr>
                        <a:t>Risk 1</a:t>
                      </a:r>
                      <a:endParaRPr lang="en-US" sz="1200">
                        <a:effectLst/>
                        <a:latin typeface="Arial"/>
                        <a:ea typeface="Times New Roman"/>
                        <a:cs typeface="Times New Roman"/>
                      </a:endParaRPr>
                    </a:p>
                    <a:p>
                      <a:pPr marL="0" marR="0" algn="ctr">
                        <a:spcBef>
                          <a:spcPts val="0"/>
                        </a:spcBef>
                        <a:spcAft>
                          <a:spcPts val="0"/>
                        </a:spcAft>
                      </a:pPr>
                      <a:r>
                        <a:rPr lang="en-US" sz="1200" i="1">
                          <a:effectLst/>
                          <a:latin typeface="Calibri"/>
                          <a:ea typeface="Calibri"/>
                          <a:cs typeface="Times New Roman"/>
                        </a:rPr>
                        <a:t>Example: </a:t>
                      </a:r>
                      <a:r>
                        <a:rPr lang="en-US" sz="1200" b="1" i="1">
                          <a:effectLst/>
                          <a:latin typeface="Calibri"/>
                          <a:ea typeface="Calibri"/>
                          <a:cs typeface="Times New Roman"/>
                        </a:rPr>
                        <a:t>Complex system interfaces</a:t>
                      </a:r>
                      <a:r>
                        <a:rPr lang="en-US" sz="1200" i="1">
                          <a:effectLst/>
                          <a:latin typeface="Calibri"/>
                          <a:ea typeface="Calibri"/>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lgn="ctr">
                        <a:spcBef>
                          <a:spcPts val="0"/>
                        </a:spcBef>
                        <a:spcAft>
                          <a:spcPts val="0"/>
                        </a:spcAft>
                      </a:pPr>
                      <a:r>
                        <a:rPr lang="en-US" sz="1100">
                          <a:effectLst/>
                          <a:latin typeface="Calibri"/>
                          <a:ea typeface="Times New Roman"/>
                          <a:cs typeface="Times New Roman"/>
                        </a:rPr>
                        <a:t>Risk 2</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marL="0" marR="0" algn="ctr">
                        <a:spcBef>
                          <a:spcPts val="0"/>
                        </a:spcBef>
                        <a:spcAft>
                          <a:spcPts val="0"/>
                        </a:spcAft>
                      </a:pPr>
                      <a:r>
                        <a:rPr lang="en-US" sz="1100">
                          <a:effectLst/>
                          <a:latin typeface="Calibri"/>
                          <a:ea typeface="Times New Roman"/>
                          <a:cs typeface="Times New Roman"/>
                        </a:rPr>
                        <a:t>Risk 3</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US" sz="1100">
                          <a:effectLst/>
                          <a:latin typeface="Calibri"/>
                          <a:ea typeface="Times New Roman"/>
                          <a:cs typeface="Times New Roman"/>
                        </a:rPr>
                        <a:t>Risk 4</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US" sz="1100">
                          <a:effectLst/>
                          <a:latin typeface="Calibri"/>
                          <a:ea typeface="Times New Roman"/>
                          <a:cs typeface="Times New Roman"/>
                        </a:rPr>
                        <a:t>Risk 5</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Times New Roman"/>
                          <a:cs typeface="Times New Roman"/>
                        </a:rPr>
                        <a:t> </a:t>
                      </a:r>
                      <a:endParaRPr lang="en-US" sz="1200" dirty="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ustDataLst>
      <p:tags r:id="rId1"/>
    </p:custDataLst>
    <p:extLst>
      <p:ext uri="{BB962C8B-B14F-4D97-AF65-F5344CB8AC3E}">
        <p14:creationId xmlns:p14="http://schemas.microsoft.com/office/powerpoint/2010/main" val="4165338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and Probability Matrix</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6</a:t>
            </a:fld>
            <a:endParaRPr lang="en-US" dirty="0"/>
          </a:p>
        </p:txBody>
      </p:sp>
      <p:sp>
        <p:nvSpPr>
          <p:cNvPr id="5" name="Rectangle 4"/>
          <p:cNvSpPr/>
          <p:nvPr/>
        </p:nvSpPr>
        <p:spPr>
          <a:xfrm>
            <a:off x="111512" y="1127639"/>
            <a:ext cx="8932127" cy="5516895"/>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Create Impact and Probability Matrix (high, medium, and low) to define each level of impact and probability. Use Impact and Probability Matrix with specific project risks identified in Unit 2 homework.</a:t>
            </a:r>
          </a:p>
          <a:p>
            <a:pPr>
              <a:spcBef>
                <a:spcPts val="900"/>
              </a:spcBef>
            </a:pPr>
            <a:r>
              <a:rPr lang="en-US" dirty="0"/>
              <a:t>You do not need any bullet points in this slide. Instead, paste </a:t>
            </a:r>
            <a:r>
              <a:rPr lang="en-US" dirty="0" smtClean="0"/>
              <a:t>the Impact </a:t>
            </a:r>
            <a:r>
              <a:rPr lang="en-US" dirty="0" smtClean="0"/>
              <a:t>and Probability Matrix. </a:t>
            </a:r>
            <a:r>
              <a:rPr lang="en-US" dirty="0"/>
              <a:t>Use notes to explain Probability and Impact matrix components. </a:t>
            </a:r>
          </a:p>
          <a:p>
            <a:pPr>
              <a:spcBef>
                <a:spcPts val="900"/>
              </a:spcBef>
            </a:pPr>
            <a:r>
              <a:rPr lang="en-US" dirty="0" smtClean="0"/>
              <a:t>Example:</a:t>
            </a:r>
          </a:p>
          <a:p>
            <a:pPr>
              <a:spcBef>
                <a:spcPts val="900"/>
              </a:spcBef>
            </a:pPr>
            <a:endParaRPr lang="en-US" dirty="0"/>
          </a:p>
          <a:p>
            <a:pPr>
              <a:spcBef>
                <a:spcPts val="900"/>
              </a:spcBef>
            </a:pPr>
            <a:endParaRPr lang="en-US" dirty="0" smtClean="0"/>
          </a:p>
          <a:p>
            <a:pPr>
              <a:spcBef>
                <a:spcPts val="900"/>
              </a:spcBef>
            </a:pPr>
            <a:endParaRPr lang="en-US" dirty="0"/>
          </a:p>
          <a:p>
            <a:pPr>
              <a:spcBef>
                <a:spcPts val="900"/>
              </a:spcBef>
            </a:pPr>
            <a:endParaRPr lang="en-US" dirty="0" smtClean="0"/>
          </a:p>
          <a:p>
            <a:pPr>
              <a:spcBef>
                <a:spcPts val="900"/>
              </a:spcBef>
            </a:pPr>
            <a:endParaRPr lang="en-US" dirty="0"/>
          </a:p>
          <a:p>
            <a:pPr>
              <a:spcBef>
                <a:spcPts val="900"/>
              </a:spcBef>
            </a:pPr>
            <a:endParaRPr lang="en-US" dirty="0" smtClean="0"/>
          </a:p>
          <a:p>
            <a:pPr>
              <a:spcBef>
                <a:spcPts val="900"/>
              </a:spcBef>
            </a:pPr>
            <a:endParaRPr lang="en-US" dirty="0"/>
          </a:p>
          <a:p>
            <a:pPr>
              <a:spcBef>
                <a:spcPts val="900"/>
              </a:spcBef>
            </a:pPr>
            <a:endParaRPr lang="en-US" dirty="0" smtClean="0"/>
          </a:p>
          <a:p>
            <a:pPr>
              <a:spcBef>
                <a:spcPts val="900"/>
              </a:spcBef>
            </a:pP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3817427646"/>
              </p:ext>
            </p:extLst>
          </p:nvPr>
        </p:nvGraphicFramePr>
        <p:xfrm>
          <a:off x="462775" y="3224837"/>
          <a:ext cx="8229600" cy="2054478"/>
        </p:xfrm>
        <a:graphic>
          <a:graphicData uri="http://schemas.openxmlformats.org/drawingml/2006/table">
            <a:tbl>
              <a:tblPr firstRow="1" firstCol="1" bandRow="1"/>
              <a:tblGrid>
                <a:gridCol w="1645670">
                  <a:extLst>
                    <a:ext uri="{9D8B030D-6E8A-4147-A177-3AD203B41FA5}">
                      <a16:colId xmlns:a16="http://schemas.microsoft.com/office/drawing/2014/main" val="20000"/>
                    </a:ext>
                  </a:extLst>
                </a:gridCol>
                <a:gridCol w="1645670">
                  <a:extLst>
                    <a:ext uri="{9D8B030D-6E8A-4147-A177-3AD203B41FA5}">
                      <a16:colId xmlns:a16="http://schemas.microsoft.com/office/drawing/2014/main" val="20001"/>
                    </a:ext>
                  </a:extLst>
                </a:gridCol>
                <a:gridCol w="1645670">
                  <a:extLst>
                    <a:ext uri="{9D8B030D-6E8A-4147-A177-3AD203B41FA5}">
                      <a16:colId xmlns:a16="http://schemas.microsoft.com/office/drawing/2014/main" val="20002"/>
                    </a:ext>
                  </a:extLst>
                </a:gridCol>
                <a:gridCol w="1646295">
                  <a:extLst>
                    <a:ext uri="{9D8B030D-6E8A-4147-A177-3AD203B41FA5}">
                      <a16:colId xmlns:a16="http://schemas.microsoft.com/office/drawing/2014/main" val="20003"/>
                    </a:ext>
                  </a:extLst>
                </a:gridCol>
                <a:gridCol w="1646295">
                  <a:extLst>
                    <a:ext uri="{9D8B030D-6E8A-4147-A177-3AD203B41FA5}">
                      <a16:colId xmlns:a16="http://schemas.microsoft.com/office/drawing/2014/main" val="20004"/>
                    </a:ext>
                  </a:extLst>
                </a:gridCol>
              </a:tblGrid>
              <a:tr h="206849">
                <a:tc rowSpan="2" gridSpan="2">
                  <a:txBody>
                    <a:bodyPr/>
                    <a:lstStyle/>
                    <a:p>
                      <a:pPr marL="0" marR="0" algn="ctr">
                        <a:lnSpc>
                          <a:spcPct val="115000"/>
                        </a:lnSpc>
                        <a:spcBef>
                          <a:spcPts val="0"/>
                        </a:spcBef>
                        <a:spcAft>
                          <a:spcPts val="1000"/>
                        </a:spcAft>
                      </a:pPr>
                      <a:r>
                        <a:rPr lang="en-US" sz="1200" dirty="0">
                          <a:effectLst/>
                          <a:latin typeface="Calibri"/>
                          <a:ea typeface="Calibri"/>
                          <a:cs typeface="Times New Roman"/>
                        </a:rPr>
                        <a:t> </a:t>
                      </a:r>
                      <a:endParaRPr lang="en-US" sz="1200" dirty="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US"/>
                    </a:p>
                  </a:txBody>
                  <a:tcPr/>
                </a:tc>
                <a:tc gridSpan="3">
                  <a:txBody>
                    <a:bodyPr/>
                    <a:lstStyle/>
                    <a:p>
                      <a:pPr marL="0" marR="0" algn="ctr">
                        <a:lnSpc>
                          <a:spcPct val="115000"/>
                        </a:lnSpc>
                        <a:spcBef>
                          <a:spcPts val="0"/>
                        </a:spcBef>
                        <a:spcAft>
                          <a:spcPts val="1000"/>
                        </a:spcAft>
                      </a:pPr>
                      <a:r>
                        <a:rPr lang="en-US" sz="1200" b="1">
                          <a:effectLst/>
                          <a:latin typeface="Calibri"/>
                          <a:ea typeface="Calibri"/>
                          <a:cs typeface="Times New Roman"/>
                        </a:rPr>
                        <a:t>IMPACT</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06849">
                <a:tc gridSpan="2" vMerge="1">
                  <a:txBody>
                    <a:bodyPr/>
                    <a:lstStyle/>
                    <a:p>
                      <a:endParaRPr lang="en-US"/>
                    </a:p>
                  </a:txBody>
                  <a:tcPr/>
                </a:tc>
                <a:tc hMerge="1" vMerge="1">
                  <a:txBody>
                    <a:bodyPr/>
                    <a:lstStyle/>
                    <a:p>
                      <a:endParaRPr lang="en-US"/>
                    </a:p>
                  </a:txBody>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LOW</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MEDIUM</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HIGH</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38606">
                <a:tc rowSpan="3">
                  <a:txBody>
                    <a:bodyPr/>
                    <a:lstStyle/>
                    <a:p>
                      <a:pPr marL="71755" marR="71755" algn="r">
                        <a:lnSpc>
                          <a:spcPct val="115000"/>
                        </a:lnSpc>
                        <a:spcBef>
                          <a:spcPts val="0"/>
                        </a:spcBef>
                        <a:spcAft>
                          <a:spcPts val="1000"/>
                        </a:spcAft>
                      </a:pPr>
                      <a:r>
                        <a:rPr lang="en-US" sz="1200">
                          <a:effectLst/>
                          <a:latin typeface="Calibri"/>
                          <a:ea typeface="Calibri"/>
                          <a:cs typeface="Times New Roman"/>
                        </a:rPr>
                        <a:t> </a:t>
                      </a:r>
                      <a:endParaRPr lang="en-US" sz="1200">
                        <a:effectLst/>
                        <a:latin typeface="Arial"/>
                        <a:ea typeface="Times New Roman"/>
                        <a:cs typeface="Times New Roman"/>
                      </a:endParaRPr>
                    </a:p>
                    <a:p>
                      <a:pPr marL="71755" marR="71755" algn="r">
                        <a:lnSpc>
                          <a:spcPct val="115000"/>
                        </a:lnSpc>
                        <a:spcBef>
                          <a:spcPts val="0"/>
                        </a:spcBef>
                        <a:spcAft>
                          <a:spcPts val="1000"/>
                        </a:spcAft>
                      </a:pPr>
                      <a:r>
                        <a:rPr lang="en-US" sz="1200">
                          <a:effectLst/>
                          <a:latin typeface="Calibri"/>
                          <a:ea typeface="Calibri"/>
                          <a:cs typeface="Times New Roman"/>
                        </a:rPr>
                        <a:t> </a:t>
                      </a:r>
                      <a:endParaRPr lang="en-US" sz="1200">
                        <a:effectLst/>
                        <a:latin typeface="Arial"/>
                        <a:ea typeface="Times New Roman"/>
                        <a:cs typeface="Times New Roman"/>
                      </a:endParaRPr>
                    </a:p>
                    <a:p>
                      <a:pPr marL="71755" marR="71755" algn="ctr">
                        <a:lnSpc>
                          <a:spcPct val="115000"/>
                        </a:lnSpc>
                        <a:spcBef>
                          <a:spcPts val="0"/>
                        </a:spcBef>
                        <a:spcAft>
                          <a:spcPts val="1000"/>
                        </a:spcAft>
                      </a:pPr>
                      <a:r>
                        <a:rPr lang="en-US" sz="1200" b="1">
                          <a:effectLst/>
                          <a:latin typeface="Calibri"/>
                          <a:ea typeface="Calibri"/>
                          <a:cs typeface="Times New Roman"/>
                        </a:rPr>
                        <a:t>PROBABILITY</a:t>
                      </a:r>
                      <a:endParaRPr lang="en-US" sz="1200">
                        <a:effectLst/>
                        <a:latin typeface="Arial"/>
                        <a:ea typeface="Times New Roman"/>
                        <a:cs typeface="Times New Roman"/>
                      </a:endParaRPr>
                    </a:p>
                  </a:txBody>
                  <a:tcPr marL="67451" marR="67451"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LOW</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dirty="0" smtClean="0">
                          <a:effectLst/>
                          <a:latin typeface="Calibri"/>
                          <a:ea typeface="Calibri"/>
                          <a:cs typeface="Times New Roman"/>
                        </a:rPr>
                        <a:t>LOW</a:t>
                      </a:r>
                      <a:endParaRPr lang="en-US" sz="1200" dirty="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0"/>
                        </a:spcBef>
                        <a:spcAft>
                          <a:spcPts val="1000"/>
                        </a:spcAft>
                      </a:pPr>
                      <a:r>
                        <a:rPr lang="en-US" sz="1200" b="1">
                          <a:effectLst/>
                          <a:latin typeface="Calibri"/>
                          <a:ea typeface="Calibri"/>
                          <a:cs typeface="Times New Roman"/>
                        </a:rPr>
                        <a:t>LOW</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0"/>
                        </a:spcBef>
                        <a:spcAft>
                          <a:spcPts val="1000"/>
                        </a:spcAft>
                      </a:pPr>
                      <a:r>
                        <a:rPr lang="en-US" sz="1200" b="1">
                          <a:effectLst/>
                          <a:latin typeface="Calibri"/>
                          <a:ea typeface="Calibri"/>
                          <a:cs typeface="Times New Roman"/>
                        </a:rPr>
                        <a:t>MEDIUM</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538606">
                <a:tc vMerge="1">
                  <a:txBody>
                    <a:bodyPr/>
                    <a:lstStyle/>
                    <a:p>
                      <a:endParaRPr lang="en-US"/>
                    </a:p>
                  </a:txBody>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MEDIUM</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dirty="0">
                          <a:effectLst/>
                          <a:latin typeface="Calibri"/>
                          <a:ea typeface="Calibri"/>
                          <a:cs typeface="Times New Roman"/>
                        </a:rPr>
                        <a:t>LOW</a:t>
                      </a:r>
                      <a:endParaRPr lang="en-US" sz="1200" dirty="0">
                        <a:effectLst/>
                        <a:latin typeface="Arial"/>
                        <a:ea typeface="Times New Roman"/>
                        <a:cs typeface="Times New Roman"/>
                      </a:endParaRPr>
                    </a:p>
                    <a:p>
                      <a:pPr marL="0" marR="0" algn="ctr">
                        <a:lnSpc>
                          <a:spcPct val="115000"/>
                        </a:lnSpc>
                        <a:spcBef>
                          <a:spcPts val="0"/>
                        </a:spcBef>
                        <a:spcAft>
                          <a:spcPts val="1000"/>
                        </a:spcAft>
                      </a:pPr>
                      <a:r>
                        <a:rPr lang="en-US" sz="1200" dirty="0">
                          <a:effectLst/>
                          <a:latin typeface="Calibri"/>
                          <a:ea typeface="Calibri"/>
                          <a:cs typeface="Times New Roman"/>
                        </a:rPr>
                        <a:t> </a:t>
                      </a:r>
                      <a:endParaRPr lang="en-US" sz="1200" dirty="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Bef>
                          <a:spcPts val="0"/>
                        </a:spcBef>
                        <a:spcAft>
                          <a:spcPts val="1000"/>
                        </a:spcAft>
                      </a:pPr>
                      <a:r>
                        <a:rPr lang="en-US" sz="1200" b="1">
                          <a:effectLst/>
                          <a:latin typeface="Calibri"/>
                          <a:ea typeface="Calibri"/>
                          <a:cs typeface="Times New Roman"/>
                        </a:rPr>
                        <a:t>MEDIUM</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1000"/>
                        </a:spcAft>
                      </a:pPr>
                      <a:r>
                        <a:rPr lang="en-US" sz="1200" b="1">
                          <a:solidFill>
                            <a:srgbClr val="FFFFFF"/>
                          </a:solidFill>
                          <a:effectLst/>
                          <a:latin typeface="Calibri"/>
                          <a:ea typeface="Calibri"/>
                          <a:cs typeface="Times New Roman"/>
                        </a:rPr>
                        <a:t>HIGH</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538606">
                <a:tc vMerge="1">
                  <a:txBody>
                    <a:bodyPr/>
                    <a:lstStyle/>
                    <a:p>
                      <a:endParaRPr lang="en-US"/>
                    </a:p>
                  </a:txBody>
                  <a:tcPr/>
                </a:tc>
                <a:tc>
                  <a:txBody>
                    <a:bodyPr/>
                    <a:lstStyle/>
                    <a:p>
                      <a:pPr marL="0" marR="0" algn="ctr">
                        <a:lnSpc>
                          <a:spcPct val="115000"/>
                        </a:lnSpc>
                        <a:spcBef>
                          <a:spcPts val="0"/>
                        </a:spcBef>
                        <a:spcAft>
                          <a:spcPts val="1000"/>
                        </a:spcAft>
                      </a:pPr>
                      <a:r>
                        <a:rPr lang="en-US" sz="1200">
                          <a:effectLst/>
                          <a:latin typeface="Calibri"/>
                          <a:ea typeface="Calibri"/>
                          <a:cs typeface="Times New Roman"/>
                        </a:rPr>
                        <a:t>HIGH</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b="1">
                          <a:effectLst/>
                          <a:latin typeface="Calibri"/>
                          <a:ea typeface="Calibri"/>
                          <a:cs typeface="Times New Roman"/>
                        </a:rPr>
                        <a:t>MEDIUM</a:t>
                      </a:r>
                      <a:endParaRPr lang="en-US" sz="1200">
                        <a:effectLst/>
                        <a:latin typeface="Arial"/>
                        <a:ea typeface="Times New Roman"/>
                        <a:cs typeface="Times New Roman"/>
                      </a:endParaRPr>
                    </a:p>
                    <a:p>
                      <a:pPr marL="0" marR="0" algn="ctr">
                        <a:lnSpc>
                          <a:spcPct val="115000"/>
                        </a:lnSpc>
                        <a:spcBef>
                          <a:spcPts val="0"/>
                        </a:spcBef>
                        <a:spcAft>
                          <a:spcPts val="1000"/>
                        </a:spcAft>
                      </a:pPr>
                      <a:r>
                        <a:rPr lang="en-US" sz="1200">
                          <a:effectLst/>
                          <a:latin typeface="Calibri"/>
                          <a:ea typeface="Calibri"/>
                          <a:cs typeface="Times New Roman"/>
                        </a:rPr>
                        <a:t> </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1000"/>
                        </a:spcAft>
                      </a:pPr>
                      <a:r>
                        <a:rPr lang="en-US" sz="1200" b="1">
                          <a:solidFill>
                            <a:srgbClr val="FFFFFF"/>
                          </a:solidFill>
                          <a:effectLst/>
                          <a:latin typeface="Calibri"/>
                          <a:ea typeface="Calibri"/>
                          <a:cs typeface="Times New Roman"/>
                        </a:rPr>
                        <a:t>HIGH</a:t>
                      </a:r>
                      <a:endParaRPr lang="en-US" sz="120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15000"/>
                        </a:lnSpc>
                        <a:spcBef>
                          <a:spcPts val="0"/>
                        </a:spcBef>
                        <a:spcAft>
                          <a:spcPts val="1000"/>
                        </a:spcAft>
                      </a:pPr>
                      <a:r>
                        <a:rPr lang="en-US" sz="1200" b="1" dirty="0">
                          <a:solidFill>
                            <a:srgbClr val="FFFFFF"/>
                          </a:solidFill>
                          <a:effectLst/>
                          <a:latin typeface="Calibri"/>
                          <a:ea typeface="Calibri"/>
                          <a:cs typeface="Times New Roman"/>
                        </a:rPr>
                        <a:t>HIGH</a:t>
                      </a:r>
                      <a:endParaRPr lang="en-US" sz="1200" dirty="0">
                        <a:effectLst/>
                        <a:latin typeface="Arial"/>
                        <a:ea typeface="Times New Roman"/>
                        <a:cs typeface="Times New Roman"/>
                      </a:endParaRPr>
                    </a:p>
                  </a:txBody>
                  <a:tcPr marL="67451" marR="674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0004"/>
                  </a:ext>
                </a:extLst>
              </a:tr>
            </a:tbl>
          </a:graphicData>
        </a:graphic>
      </p:graphicFrame>
    </p:spTree>
    <p:custDataLst>
      <p:tags r:id="rId1"/>
    </p:custDataLst>
    <p:extLst>
      <p:ext uri="{BB962C8B-B14F-4D97-AF65-F5344CB8AC3E}">
        <p14:creationId xmlns:p14="http://schemas.microsoft.com/office/powerpoint/2010/main" val="4254836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Response Strategies for Negative Risks</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7</a:t>
            </a:fld>
            <a:endParaRPr lang="en-US" dirty="0"/>
          </a:p>
        </p:txBody>
      </p:sp>
      <p:sp>
        <p:nvSpPr>
          <p:cNvPr id="5" name="Rectangle 4"/>
          <p:cNvSpPr/>
          <p:nvPr/>
        </p:nvSpPr>
        <p:spPr>
          <a:xfrm>
            <a:off x="111512" y="1127639"/>
            <a:ext cx="8932127" cy="3331681"/>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Explain risk response strategies for negative risks (mitigate, transfer, and avoid). </a:t>
            </a:r>
          </a:p>
          <a:p>
            <a:pPr>
              <a:spcBef>
                <a:spcPts val="900"/>
              </a:spcBef>
            </a:pPr>
            <a:r>
              <a:rPr lang="en-US" dirty="0" smtClean="0"/>
              <a:t>In </a:t>
            </a:r>
            <a:r>
              <a:rPr lang="en-US" dirty="0"/>
              <a:t>notes, provide explanations and specific information, at least two sentences per bullet point. </a:t>
            </a:r>
          </a:p>
          <a:p>
            <a:pPr>
              <a:spcBef>
                <a:spcPts val="900"/>
              </a:spcBef>
            </a:pPr>
            <a:endParaRPr lang="en-US" dirty="0" smtClean="0"/>
          </a:p>
          <a:p>
            <a:pPr marL="285750" indent="-285750">
              <a:spcBef>
                <a:spcPts val="900"/>
              </a:spcBef>
              <a:buFont typeface="Wingdings" panose="05000000000000000000" pitchFamily="2" charset="2"/>
              <a:buChar char="Ø"/>
            </a:pPr>
            <a:r>
              <a:rPr lang="en-US" dirty="0" smtClean="0"/>
              <a:t>Mitigate: </a:t>
            </a:r>
            <a:r>
              <a:rPr lang="en-US" sz="1600" dirty="0">
                <a:solidFill>
                  <a:srgbClr val="0000FF"/>
                </a:solidFill>
              </a:rPr>
              <a:t>Text, </a:t>
            </a:r>
            <a:r>
              <a:rPr lang="en-US" sz="1600" dirty="0" smtClean="0">
                <a:solidFill>
                  <a:srgbClr val="0000FF"/>
                </a:solidFill>
              </a:rPr>
              <a:t>text</a:t>
            </a:r>
          </a:p>
          <a:p>
            <a:pPr marL="285750" indent="-285750">
              <a:spcBef>
                <a:spcPts val="900"/>
              </a:spcBef>
              <a:buFont typeface="Wingdings" panose="05000000000000000000" pitchFamily="2" charset="2"/>
              <a:buChar char="Ø"/>
            </a:pPr>
            <a:endParaRPr lang="en-US" sz="1600" dirty="0" smtClean="0"/>
          </a:p>
          <a:p>
            <a:pPr marL="285750" indent="-285750">
              <a:spcBef>
                <a:spcPts val="900"/>
              </a:spcBef>
              <a:buFont typeface="Wingdings" panose="05000000000000000000" pitchFamily="2" charset="2"/>
              <a:buChar char="Ø"/>
            </a:pPr>
            <a:r>
              <a:rPr lang="en-US" dirty="0" smtClean="0"/>
              <a:t>Transfer: </a:t>
            </a:r>
            <a:r>
              <a:rPr lang="en-US" sz="1600" dirty="0">
                <a:solidFill>
                  <a:srgbClr val="0000FF"/>
                </a:solidFill>
              </a:rPr>
              <a:t>Text, </a:t>
            </a:r>
            <a:r>
              <a:rPr lang="en-US" sz="1600" dirty="0" smtClean="0">
                <a:solidFill>
                  <a:srgbClr val="0000FF"/>
                </a:solidFill>
              </a:rPr>
              <a:t>text</a:t>
            </a:r>
          </a:p>
          <a:p>
            <a:pPr marL="285750" indent="-285750">
              <a:spcBef>
                <a:spcPts val="900"/>
              </a:spcBef>
              <a:buFont typeface="Wingdings" panose="05000000000000000000" pitchFamily="2" charset="2"/>
              <a:buChar char="Ø"/>
            </a:pPr>
            <a:endParaRPr lang="en-US" sz="1600" dirty="0"/>
          </a:p>
          <a:p>
            <a:pPr marL="285750" indent="-285750">
              <a:spcBef>
                <a:spcPts val="900"/>
              </a:spcBef>
              <a:buFont typeface="Wingdings" panose="05000000000000000000" pitchFamily="2" charset="2"/>
              <a:buChar char="Ø"/>
            </a:pPr>
            <a:r>
              <a:rPr lang="en-US" dirty="0" smtClean="0"/>
              <a:t>Avoid: </a:t>
            </a:r>
            <a:r>
              <a:rPr lang="en-US" sz="1600" dirty="0" smtClean="0">
                <a:solidFill>
                  <a:srgbClr val="0000FF"/>
                </a:solidFill>
              </a:rPr>
              <a:t>Text, text</a:t>
            </a:r>
            <a:endParaRPr lang="en-US" sz="1600" dirty="0"/>
          </a:p>
        </p:txBody>
      </p:sp>
    </p:spTree>
    <p:custDataLst>
      <p:tags r:id="rId1"/>
    </p:custDataLst>
    <p:extLst>
      <p:ext uri="{BB962C8B-B14F-4D97-AF65-F5344CB8AC3E}">
        <p14:creationId xmlns:p14="http://schemas.microsoft.com/office/powerpoint/2010/main" val="429406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Response Strategies for Positive Risks</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8</a:t>
            </a:fld>
            <a:endParaRPr lang="en-US" dirty="0"/>
          </a:p>
        </p:txBody>
      </p:sp>
      <p:sp>
        <p:nvSpPr>
          <p:cNvPr id="5" name="Rectangle 4"/>
          <p:cNvSpPr/>
          <p:nvPr/>
        </p:nvSpPr>
        <p:spPr>
          <a:xfrm>
            <a:off x="111512" y="1127639"/>
            <a:ext cx="8932127" cy="3331681"/>
          </a:xfrm>
          <a:prstGeom prst="rect">
            <a:avLst/>
          </a:prstGeom>
        </p:spPr>
        <p:txBody>
          <a:bodyPr wrap="square">
            <a:spAutoFit/>
          </a:bodyPr>
          <a:lstStyle/>
          <a:p>
            <a:pPr>
              <a:spcBef>
                <a:spcPts val="900"/>
              </a:spcBef>
            </a:pPr>
            <a:r>
              <a:rPr lang="en-US" b="1" dirty="0" smtClean="0">
                <a:solidFill>
                  <a:srgbClr val="FF0000"/>
                </a:solidFill>
              </a:rPr>
              <a:t>Explanation</a:t>
            </a:r>
            <a:r>
              <a:rPr lang="en-US" dirty="0" smtClean="0"/>
              <a:t>: Explain risk response strategies for positive risks (exploit, enhance, and share). </a:t>
            </a:r>
          </a:p>
          <a:p>
            <a:pPr>
              <a:spcBef>
                <a:spcPts val="900"/>
              </a:spcBef>
            </a:pPr>
            <a:r>
              <a:rPr lang="en-US" dirty="0" smtClean="0"/>
              <a:t>In </a:t>
            </a:r>
            <a:r>
              <a:rPr lang="en-US" dirty="0"/>
              <a:t>notes, provide explanations and specific information, at least two sentences per bullet point. </a:t>
            </a:r>
          </a:p>
          <a:p>
            <a:pPr>
              <a:spcBef>
                <a:spcPts val="900"/>
              </a:spcBef>
            </a:pPr>
            <a:endParaRPr lang="en-US" dirty="0" smtClean="0"/>
          </a:p>
          <a:p>
            <a:pPr marL="285750" indent="-285750">
              <a:spcBef>
                <a:spcPts val="900"/>
              </a:spcBef>
              <a:buFont typeface="Wingdings" panose="05000000000000000000" pitchFamily="2" charset="2"/>
              <a:buChar char="Ø"/>
            </a:pPr>
            <a:r>
              <a:rPr lang="en-US" dirty="0" smtClean="0"/>
              <a:t>Exploit: </a:t>
            </a:r>
            <a:r>
              <a:rPr lang="en-US" sz="1600" dirty="0">
                <a:solidFill>
                  <a:srgbClr val="0000FF"/>
                </a:solidFill>
              </a:rPr>
              <a:t>Text, </a:t>
            </a:r>
            <a:r>
              <a:rPr lang="en-US" sz="1600" dirty="0" smtClean="0">
                <a:solidFill>
                  <a:srgbClr val="0000FF"/>
                </a:solidFill>
              </a:rPr>
              <a:t>text</a:t>
            </a:r>
          </a:p>
          <a:p>
            <a:pPr marL="285750" indent="-285750">
              <a:spcBef>
                <a:spcPts val="900"/>
              </a:spcBef>
              <a:buFont typeface="Wingdings" panose="05000000000000000000" pitchFamily="2" charset="2"/>
              <a:buChar char="Ø"/>
            </a:pPr>
            <a:endParaRPr lang="en-US" sz="1600" dirty="0" smtClean="0"/>
          </a:p>
          <a:p>
            <a:pPr marL="285750" indent="-285750">
              <a:spcBef>
                <a:spcPts val="900"/>
              </a:spcBef>
              <a:buFont typeface="Wingdings" panose="05000000000000000000" pitchFamily="2" charset="2"/>
              <a:buChar char="Ø"/>
            </a:pPr>
            <a:r>
              <a:rPr lang="en-US" dirty="0" smtClean="0"/>
              <a:t>Enhance: </a:t>
            </a:r>
            <a:r>
              <a:rPr lang="en-US" sz="1600" dirty="0">
                <a:solidFill>
                  <a:srgbClr val="0000FF"/>
                </a:solidFill>
              </a:rPr>
              <a:t>Text, </a:t>
            </a:r>
            <a:r>
              <a:rPr lang="en-US" sz="1600" dirty="0" smtClean="0">
                <a:solidFill>
                  <a:srgbClr val="0000FF"/>
                </a:solidFill>
              </a:rPr>
              <a:t>text</a:t>
            </a:r>
          </a:p>
          <a:p>
            <a:pPr marL="285750" indent="-285750">
              <a:spcBef>
                <a:spcPts val="900"/>
              </a:spcBef>
              <a:buFont typeface="Wingdings" panose="05000000000000000000" pitchFamily="2" charset="2"/>
              <a:buChar char="Ø"/>
            </a:pPr>
            <a:endParaRPr lang="en-US" sz="1600" dirty="0"/>
          </a:p>
          <a:p>
            <a:pPr marL="285750" indent="-285750">
              <a:spcBef>
                <a:spcPts val="900"/>
              </a:spcBef>
              <a:buFont typeface="Wingdings" panose="05000000000000000000" pitchFamily="2" charset="2"/>
              <a:buChar char="Ø"/>
            </a:pPr>
            <a:r>
              <a:rPr lang="en-US" dirty="0" smtClean="0"/>
              <a:t>Share: </a:t>
            </a:r>
            <a:r>
              <a:rPr lang="en-US" sz="1600" dirty="0" smtClean="0">
                <a:solidFill>
                  <a:srgbClr val="0000FF"/>
                </a:solidFill>
              </a:rPr>
              <a:t>Text, text</a:t>
            </a:r>
            <a:endParaRPr lang="en-US" sz="1600" dirty="0"/>
          </a:p>
        </p:txBody>
      </p:sp>
    </p:spTree>
    <p:custDataLst>
      <p:tags r:id="rId1"/>
    </p:custDataLst>
    <p:extLst>
      <p:ext uri="{BB962C8B-B14F-4D97-AF65-F5344CB8AC3E}">
        <p14:creationId xmlns:p14="http://schemas.microsoft.com/office/powerpoint/2010/main" val="3545547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Response Strategies for </a:t>
            </a:r>
            <a:r>
              <a:rPr lang="en-US" dirty="0" smtClean="0"/>
              <a:t>the </a:t>
            </a:r>
            <a:r>
              <a:rPr lang="en-US" dirty="0" smtClean="0"/>
              <a:t>Project</a:t>
            </a:r>
            <a:endParaRPr lang="en-US" dirty="0"/>
          </a:p>
        </p:txBody>
      </p:sp>
      <p:sp>
        <p:nvSpPr>
          <p:cNvPr id="4" name="Slide Number Placeholder 3"/>
          <p:cNvSpPr>
            <a:spLocks noGrp="1"/>
          </p:cNvSpPr>
          <p:nvPr>
            <p:ph type="sldNum" sz="quarter" idx="11"/>
          </p:nvPr>
        </p:nvSpPr>
        <p:spPr/>
        <p:txBody>
          <a:bodyPr/>
          <a:lstStyle/>
          <a:p>
            <a:pPr>
              <a:defRPr/>
            </a:pPr>
            <a:fld id="{6C450749-79AB-E74B-A2A0-E82B750FC9F3}" type="slidenum">
              <a:rPr lang="en-US" smtClean="0"/>
              <a:pPr>
                <a:defRPr/>
              </a:pPr>
              <a:t>9</a:t>
            </a:fld>
            <a:endParaRPr lang="en-US" dirty="0"/>
          </a:p>
        </p:txBody>
      </p:sp>
      <p:sp>
        <p:nvSpPr>
          <p:cNvPr id="5" name="Rectangle 4"/>
          <p:cNvSpPr/>
          <p:nvPr/>
        </p:nvSpPr>
        <p:spPr>
          <a:xfrm>
            <a:off x="111512" y="1127639"/>
            <a:ext cx="8932127" cy="2100575"/>
          </a:xfrm>
          <a:prstGeom prst="rect">
            <a:avLst/>
          </a:prstGeom>
        </p:spPr>
        <p:txBody>
          <a:bodyPr wrap="square">
            <a:spAutoFit/>
          </a:bodyPr>
          <a:lstStyle/>
          <a:p>
            <a:pPr>
              <a:spcBef>
                <a:spcPts val="900"/>
              </a:spcBef>
            </a:pPr>
            <a:r>
              <a:rPr lang="en-US" b="1" dirty="0">
                <a:solidFill>
                  <a:srgbClr val="FF0000"/>
                </a:solidFill>
              </a:rPr>
              <a:t>Explanation</a:t>
            </a:r>
            <a:r>
              <a:rPr lang="en-US" dirty="0"/>
              <a:t>: Create </a:t>
            </a:r>
            <a:r>
              <a:rPr lang="en-US" dirty="0" smtClean="0"/>
              <a:t>Risk Response Matrix .</a:t>
            </a:r>
          </a:p>
          <a:p>
            <a:pPr>
              <a:spcBef>
                <a:spcPts val="900"/>
              </a:spcBef>
            </a:pPr>
            <a:r>
              <a:rPr lang="en-US" dirty="0" smtClean="0"/>
              <a:t>You </a:t>
            </a:r>
            <a:r>
              <a:rPr lang="en-US" dirty="0"/>
              <a:t>do not need any bullet points in this slide. Instead, paste </a:t>
            </a:r>
            <a:r>
              <a:rPr lang="en-US" dirty="0" smtClean="0"/>
              <a:t>Risk Response Matrix with specific project risks, identified in Unit 3 homework. </a:t>
            </a:r>
            <a:r>
              <a:rPr lang="en-US" dirty="0"/>
              <a:t>Use notes to explain Probability and Impact matrix components. </a:t>
            </a:r>
            <a:endParaRPr lang="en-US" dirty="0" smtClean="0"/>
          </a:p>
          <a:p>
            <a:pPr>
              <a:spcBef>
                <a:spcPts val="900"/>
              </a:spcBef>
            </a:pPr>
            <a:r>
              <a:rPr lang="en-US" dirty="0" smtClean="0"/>
              <a:t>Example: </a:t>
            </a:r>
            <a:endParaRPr lang="en-US" dirty="0"/>
          </a:p>
          <a:p>
            <a:pPr>
              <a:spcBef>
                <a:spcPts val="900"/>
              </a:spcBef>
            </a:pPr>
            <a:endParaRPr lang="en-US" dirty="0" smtClean="0"/>
          </a:p>
        </p:txBody>
      </p:sp>
      <p:graphicFrame>
        <p:nvGraphicFramePr>
          <p:cNvPr id="3" name="Table 2"/>
          <p:cNvGraphicFramePr>
            <a:graphicFrameLocks noGrp="1"/>
          </p:cNvGraphicFramePr>
          <p:nvPr>
            <p:extLst>
              <p:ext uri="{D42A27DB-BD31-4B8C-83A1-F6EECF244321}">
                <p14:modId xmlns:p14="http://schemas.microsoft.com/office/powerpoint/2010/main" val="4193568836"/>
              </p:ext>
            </p:extLst>
          </p:nvPr>
        </p:nvGraphicFramePr>
        <p:xfrm>
          <a:off x="462775" y="2843306"/>
          <a:ext cx="8229600" cy="3145536"/>
        </p:xfrm>
        <a:graphic>
          <a:graphicData uri="http://schemas.openxmlformats.org/drawingml/2006/table">
            <a:tbl>
              <a:tblPr firstRow="1" firstCol="1" bandRow="1"/>
              <a:tblGrid>
                <a:gridCol w="691468">
                  <a:extLst>
                    <a:ext uri="{9D8B030D-6E8A-4147-A177-3AD203B41FA5}">
                      <a16:colId xmlns:a16="http://schemas.microsoft.com/office/drawing/2014/main" val="20000"/>
                    </a:ext>
                  </a:extLst>
                </a:gridCol>
                <a:gridCol w="3230628">
                  <a:extLst>
                    <a:ext uri="{9D8B030D-6E8A-4147-A177-3AD203B41FA5}">
                      <a16:colId xmlns:a16="http://schemas.microsoft.com/office/drawing/2014/main" val="20001"/>
                    </a:ext>
                  </a:extLst>
                </a:gridCol>
                <a:gridCol w="963521">
                  <a:extLst>
                    <a:ext uri="{9D8B030D-6E8A-4147-A177-3AD203B41FA5}">
                      <a16:colId xmlns:a16="http://schemas.microsoft.com/office/drawing/2014/main" val="20002"/>
                    </a:ext>
                  </a:extLst>
                </a:gridCol>
                <a:gridCol w="3343983">
                  <a:extLst>
                    <a:ext uri="{9D8B030D-6E8A-4147-A177-3AD203B41FA5}">
                      <a16:colId xmlns:a16="http://schemas.microsoft.com/office/drawing/2014/main" val="20003"/>
                    </a:ext>
                  </a:extLst>
                </a:gridCol>
              </a:tblGrid>
              <a:tr h="417148">
                <a:tc>
                  <a:txBody>
                    <a:bodyPr/>
                    <a:lstStyle/>
                    <a:p>
                      <a:pPr marL="0" marR="0" algn="ctr">
                        <a:lnSpc>
                          <a:spcPct val="115000"/>
                        </a:lnSpc>
                        <a:spcBef>
                          <a:spcPts val="0"/>
                        </a:spcBef>
                        <a:spcAft>
                          <a:spcPts val="1000"/>
                        </a:spcAft>
                      </a:pPr>
                      <a:r>
                        <a:rPr lang="en-US" sz="1200" dirty="0">
                          <a:solidFill>
                            <a:srgbClr val="FFFFFF"/>
                          </a:solidFill>
                          <a:effectLst/>
                          <a:latin typeface="Calibri"/>
                          <a:ea typeface="Calibri"/>
                          <a:cs typeface="Times New Roman"/>
                        </a:rPr>
                        <a:t>Risk ID</a:t>
                      </a:r>
                      <a:endParaRPr lang="en-US" sz="1200" dirty="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ct val="115000"/>
                        </a:lnSpc>
                        <a:spcBef>
                          <a:spcPts val="0"/>
                        </a:spcBef>
                        <a:spcAft>
                          <a:spcPts val="1000"/>
                        </a:spcAft>
                      </a:pPr>
                      <a:r>
                        <a:rPr lang="en-US" sz="1200">
                          <a:solidFill>
                            <a:srgbClr val="FFFFFF"/>
                          </a:solidFill>
                          <a:effectLst/>
                          <a:latin typeface="Calibri"/>
                          <a:ea typeface="Calibri"/>
                          <a:cs typeface="Times New Roman"/>
                        </a:rPr>
                        <a:t>Risk Description</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0" marR="0" algn="ctr">
                        <a:lnSpc>
                          <a:spcPct val="115000"/>
                        </a:lnSpc>
                        <a:spcBef>
                          <a:spcPts val="0"/>
                        </a:spcBef>
                        <a:spcAft>
                          <a:spcPts val="1000"/>
                        </a:spcAft>
                      </a:pPr>
                      <a:r>
                        <a:rPr lang="en-US" sz="1200">
                          <a:solidFill>
                            <a:srgbClr val="FFFFFF"/>
                          </a:solidFill>
                          <a:effectLst/>
                          <a:latin typeface="Calibri"/>
                          <a:ea typeface="Calibri"/>
                          <a:cs typeface="Times New Roman"/>
                        </a:rPr>
                        <a:t>Response Strategy</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tc>
                  <a:txBody>
                    <a:bodyPr/>
                    <a:lstStyle/>
                    <a:p>
                      <a:pPr marL="0" marR="0" algn="ctr">
                        <a:lnSpc>
                          <a:spcPct val="115000"/>
                        </a:lnSpc>
                        <a:spcBef>
                          <a:spcPts val="0"/>
                        </a:spcBef>
                        <a:spcAft>
                          <a:spcPts val="1000"/>
                        </a:spcAft>
                      </a:pPr>
                      <a:r>
                        <a:rPr lang="en-US" sz="1200" dirty="0">
                          <a:solidFill>
                            <a:srgbClr val="FFFFFF"/>
                          </a:solidFill>
                          <a:effectLst/>
                          <a:latin typeface="Calibri"/>
                          <a:ea typeface="Calibri"/>
                          <a:cs typeface="Times New Roman"/>
                        </a:rPr>
                        <a:t>Action Plan</a:t>
                      </a:r>
                      <a:endParaRPr lang="en-US" sz="1200" dirty="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135"/>
                    </a:solidFill>
                  </a:tcPr>
                </a:tc>
                <a:extLst>
                  <a:ext uri="{0D108BD9-81ED-4DB2-BD59-A6C34878D82A}">
                    <a16:rowId xmlns:a16="http://schemas.microsoft.com/office/drawing/2014/main" val="10000"/>
                  </a:ext>
                </a:extLst>
              </a:tr>
              <a:tr h="208574">
                <a:tc>
                  <a:txBody>
                    <a:bodyPr/>
                    <a:lstStyle/>
                    <a:p>
                      <a:pPr marL="0" marR="0" algn="ctr">
                        <a:lnSpc>
                          <a:spcPct val="115000"/>
                        </a:lnSpc>
                        <a:spcBef>
                          <a:spcPts val="0"/>
                        </a:spcBef>
                        <a:spcAft>
                          <a:spcPts val="1000"/>
                        </a:spcAft>
                      </a:pPr>
                      <a:r>
                        <a:rPr lang="en-US" sz="1200" b="1" i="1">
                          <a:effectLst/>
                          <a:latin typeface="Calibri"/>
                          <a:ea typeface="Calibri"/>
                          <a:cs typeface="Times New Roman"/>
                        </a:rPr>
                        <a:t>Example</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5000"/>
                        </a:lnSpc>
                        <a:spcBef>
                          <a:spcPts val="0"/>
                        </a:spcBef>
                        <a:spcAft>
                          <a:spcPts val="1000"/>
                        </a:spcAft>
                      </a:pPr>
                      <a:r>
                        <a:rPr lang="en-US" sz="1100" i="1">
                          <a:effectLst/>
                          <a:latin typeface="Calibri"/>
                          <a:ea typeface="Times New Roman"/>
                          <a:cs typeface="Times New Roman"/>
                        </a:rPr>
                        <a:t>Sudden loss of electricity</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15000"/>
                        </a:lnSpc>
                        <a:spcBef>
                          <a:spcPts val="0"/>
                        </a:spcBef>
                        <a:spcAft>
                          <a:spcPts val="1000"/>
                        </a:spcAft>
                      </a:pPr>
                      <a:r>
                        <a:rPr lang="en-US" sz="1200" i="1">
                          <a:effectLst/>
                          <a:latin typeface="Calibri"/>
                          <a:ea typeface="Calibri"/>
                          <a:cs typeface="Times New Roman"/>
                        </a:rPr>
                        <a:t>Mitigate</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marL="0" marR="0" algn="ctr">
                        <a:lnSpc>
                          <a:spcPct val="115000"/>
                        </a:lnSpc>
                        <a:spcBef>
                          <a:spcPts val="0"/>
                        </a:spcBef>
                        <a:spcAft>
                          <a:spcPts val="1000"/>
                        </a:spcAft>
                      </a:pPr>
                      <a:r>
                        <a:rPr lang="en-US" sz="1200" i="1">
                          <a:effectLst/>
                          <a:latin typeface="Calibri"/>
                          <a:ea typeface="Calibri"/>
                          <a:cs typeface="Times New Roman"/>
                        </a:rPr>
                        <a:t>Purchase generators and large fuel canisters</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0001"/>
                  </a:ext>
                </a:extLst>
              </a:tr>
              <a:tr h="166255">
                <a:tc>
                  <a:txBody>
                    <a:bodyPr/>
                    <a:lstStyle/>
                    <a:p>
                      <a:pPr marL="0" marR="0" algn="ctr">
                        <a:spcBef>
                          <a:spcPts val="0"/>
                        </a:spcBef>
                        <a:spcAft>
                          <a:spcPts val="0"/>
                        </a:spcAft>
                      </a:pPr>
                      <a:r>
                        <a:rPr lang="en-US" sz="1100">
                          <a:effectLst/>
                          <a:latin typeface="Calibri"/>
                          <a:ea typeface="Times New Roman"/>
                          <a:cs typeface="Times New Roman"/>
                        </a:rPr>
                        <a:t>1</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6255">
                <a:tc>
                  <a:txBody>
                    <a:bodyPr/>
                    <a:lstStyle/>
                    <a:p>
                      <a:pPr marL="0" marR="0" algn="ctr">
                        <a:spcBef>
                          <a:spcPts val="0"/>
                        </a:spcBef>
                        <a:spcAft>
                          <a:spcPts val="0"/>
                        </a:spcAft>
                      </a:pPr>
                      <a:r>
                        <a:rPr lang="en-US" sz="1100">
                          <a:effectLst/>
                          <a:latin typeface="Calibri"/>
                          <a:ea typeface="Times New Roman"/>
                          <a:cs typeface="Times New Roman"/>
                        </a:rPr>
                        <a:t>2</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6255">
                <a:tc>
                  <a:txBody>
                    <a:bodyPr/>
                    <a:lstStyle/>
                    <a:p>
                      <a:pPr marL="0" marR="0" algn="ctr">
                        <a:spcBef>
                          <a:spcPts val="0"/>
                        </a:spcBef>
                        <a:spcAft>
                          <a:spcPts val="0"/>
                        </a:spcAft>
                      </a:pPr>
                      <a:r>
                        <a:rPr lang="en-US" sz="1100">
                          <a:effectLst/>
                          <a:latin typeface="Calibri"/>
                          <a:ea typeface="Times New Roman"/>
                          <a:cs typeface="Times New Roman"/>
                        </a:rPr>
                        <a:t>3</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66255">
                <a:tc>
                  <a:txBody>
                    <a:bodyPr/>
                    <a:lstStyle/>
                    <a:p>
                      <a:pPr marL="0" marR="0" algn="ctr">
                        <a:spcBef>
                          <a:spcPts val="0"/>
                        </a:spcBef>
                        <a:spcAft>
                          <a:spcPts val="0"/>
                        </a:spcAft>
                      </a:pPr>
                      <a:r>
                        <a:rPr lang="en-US" sz="1100">
                          <a:effectLst/>
                          <a:latin typeface="Calibri"/>
                          <a:ea typeface="Times New Roman"/>
                          <a:cs typeface="Times New Roman"/>
                        </a:rPr>
                        <a:t>4</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66255">
                <a:tc>
                  <a:txBody>
                    <a:bodyPr/>
                    <a:lstStyle/>
                    <a:p>
                      <a:pPr marL="0" marR="0" algn="ctr">
                        <a:spcBef>
                          <a:spcPts val="0"/>
                        </a:spcBef>
                        <a:spcAft>
                          <a:spcPts val="0"/>
                        </a:spcAft>
                      </a:pPr>
                      <a:r>
                        <a:rPr lang="en-US" sz="1100">
                          <a:effectLst/>
                          <a:latin typeface="Calibri"/>
                          <a:ea typeface="Times New Roman"/>
                          <a:cs typeface="Times New Roman"/>
                        </a:rPr>
                        <a:t>5</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66255">
                <a:tc>
                  <a:txBody>
                    <a:bodyPr/>
                    <a:lstStyle/>
                    <a:p>
                      <a:pPr marL="0" marR="0" algn="ctr">
                        <a:spcBef>
                          <a:spcPts val="0"/>
                        </a:spcBef>
                        <a:spcAft>
                          <a:spcPts val="0"/>
                        </a:spcAft>
                      </a:pPr>
                      <a:r>
                        <a:rPr lang="en-US" sz="1100">
                          <a:effectLst/>
                          <a:latin typeface="Calibri"/>
                          <a:ea typeface="Times New Roman"/>
                          <a:cs typeface="Times New Roman"/>
                        </a:rPr>
                        <a:t>6</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66255">
                <a:tc>
                  <a:txBody>
                    <a:bodyPr/>
                    <a:lstStyle/>
                    <a:p>
                      <a:pPr marL="0" marR="0" algn="ctr">
                        <a:spcBef>
                          <a:spcPts val="0"/>
                        </a:spcBef>
                        <a:spcAft>
                          <a:spcPts val="0"/>
                        </a:spcAft>
                      </a:pPr>
                      <a:r>
                        <a:rPr lang="en-US" sz="1100">
                          <a:effectLst/>
                          <a:latin typeface="Calibri"/>
                          <a:ea typeface="Times New Roman"/>
                          <a:cs typeface="Times New Roman"/>
                        </a:rPr>
                        <a:t>7</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66255">
                <a:tc>
                  <a:txBody>
                    <a:bodyPr/>
                    <a:lstStyle/>
                    <a:p>
                      <a:pPr marL="0" marR="0" algn="ctr">
                        <a:spcBef>
                          <a:spcPts val="0"/>
                        </a:spcBef>
                        <a:spcAft>
                          <a:spcPts val="0"/>
                        </a:spcAft>
                      </a:pPr>
                      <a:r>
                        <a:rPr lang="en-US" sz="1100">
                          <a:effectLst/>
                          <a:latin typeface="Calibri"/>
                          <a:ea typeface="Times New Roman"/>
                          <a:cs typeface="Times New Roman"/>
                        </a:rPr>
                        <a:t>8</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66255">
                <a:tc>
                  <a:txBody>
                    <a:bodyPr/>
                    <a:lstStyle/>
                    <a:p>
                      <a:pPr marL="0" marR="0" algn="ctr">
                        <a:spcBef>
                          <a:spcPts val="0"/>
                        </a:spcBef>
                        <a:spcAft>
                          <a:spcPts val="0"/>
                        </a:spcAft>
                      </a:pPr>
                      <a:r>
                        <a:rPr lang="en-US" sz="1100">
                          <a:effectLst/>
                          <a:latin typeface="Calibri"/>
                          <a:ea typeface="Times New Roman"/>
                          <a:cs typeface="Times New Roman"/>
                        </a:rPr>
                        <a:t>9</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66255">
                <a:tc>
                  <a:txBody>
                    <a:bodyPr/>
                    <a:lstStyle/>
                    <a:p>
                      <a:pPr marL="0" marR="0" algn="ctr">
                        <a:spcBef>
                          <a:spcPts val="0"/>
                        </a:spcBef>
                        <a:spcAft>
                          <a:spcPts val="0"/>
                        </a:spcAft>
                      </a:pPr>
                      <a:r>
                        <a:rPr lang="en-US" sz="1100">
                          <a:effectLst/>
                          <a:latin typeface="Calibri"/>
                          <a:ea typeface="Times New Roman"/>
                          <a:cs typeface="Times New Roman"/>
                        </a:rPr>
                        <a:t>10</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66255">
                <a:tc>
                  <a:txBody>
                    <a:bodyPr/>
                    <a:lstStyle/>
                    <a:p>
                      <a:pPr marL="0" marR="0" algn="ctr">
                        <a:spcBef>
                          <a:spcPts val="0"/>
                        </a:spcBef>
                        <a:spcAft>
                          <a:spcPts val="0"/>
                        </a:spcAft>
                      </a:pPr>
                      <a:r>
                        <a:rPr lang="en-US" sz="1100">
                          <a:effectLst/>
                          <a:latin typeface="Calibri"/>
                          <a:ea typeface="Times New Roman"/>
                          <a:cs typeface="Times New Roman"/>
                        </a:rPr>
                        <a:t>11</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66255">
                <a:tc>
                  <a:txBody>
                    <a:bodyPr/>
                    <a:lstStyle/>
                    <a:p>
                      <a:pPr marL="0" marR="0" algn="ctr">
                        <a:spcBef>
                          <a:spcPts val="0"/>
                        </a:spcBef>
                        <a:spcAft>
                          <a:spcPts val="0"/>
                        </a:spcAft>
                      </a:pPr>
                      <a:r>
                        <a:rPr lang="en-US" sz="1100">
                          <a:effectLst/>
                          <a:latin typeface="Calibri"/>
                          <a:ea typeface="Times New Roman"/>
                          <a:cs typeface="Times New Roman"/>
                        </a:rPr>
                        <a:t>12</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66255">
                <a:tc>
                  <a:txBody>
                    <a:bodyPr/>
                    <a:lstStyle/>
                    <a:p>
                      <a:pPr marL="0" marR="0" algn="ctr">
                        <a:spcBef>
                          <a:spcPts val="0"/>
                        </a:spcBef>
                        <a:spcAft>
                          <a:spcPts val="0"/>
                        </a:spcAft>
                      </a:pPr>
                      <a:r>
                        <a:rPr lang="en-US" sz="1100">
                          <a:effectLst/>
                          <a:latin typeface="Calibri"/>
                          <a:ea typeface="Times New Roman"/>
                          <a:cs typeface="Times New Roman"/>
                        </a:rPr>
                        <a:t>13</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66255">
                <a:tc>
                  <a:txBody>
                    <a:bodyPr/>
                    <a:lstStyle/>
                    <a:p>
                      <a:pPr marL="0" marR="0" algn="ctr">
                        <a:spcBef>
                          <a:spcPts val="0"/>
                        </a:spcBef>
                        <a:spcAft>
                          <a:spcPts val="0"/>
                        </a:spcAft>
                      </a:pPr>
                      <a:r>
                        <a:rPr lang="en-US" sz="1100">
                          <a:effectLst/>
                          <a:latin typeface="Calibri"/>
                          <a:ea typeface="Times New Roman"/>
                          <a:cs typeface="Times New Roman"/>
                        </a:rPr>
                        <a:t>14</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66255">
                <a:tc>
                  <a:txBody>
                    <a:bodyPr/>
                    <a:lstStyle/>
                    <a:p>
                      <a:pPr marL="0" marR="0" algn="ctr">
                        <a:spcBef>
                          <a:spcPts val="0"/>
                        </a:spcBef>
                        <a:spcAft>
                          <a:spcPts val="0"/>
                        </a:spcAft>
                      </a:pPr>
                      <a:r>
                        <a:rPr lang="en-US" sz="1100">
                          <a:effectLst/>
                          <a:latin typeface="Calibri"/>
                          <a:ea typeface="Times New Roman"/>
                          <a:cs typeface="Times New Roman"/>
                        </a:rPr>
                        <a:t>15</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a:ea typeface="Times New Roman"/>
                          <a:cs typeface="Times New Roman"/>
                        </a:rPr>
                        <a:t> </a:t>
                      </a:r>
                      <a:endParaRPr lang="en-US" sz="120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a:ea typeface="Times New Roman"/>
                          <a:cs typeface="Times New Roman"/>
                        </a:rPr>
                        <a:t> </a:t>
                      </a:r>
                      <a:endParaRPr lang="en-US" sz="1200" dirty="0">
                        <a:effectLst/>
                        <a:latin typeface="Arial"/>
                        <a:ea typeface="Times New Roman"/>
                        <a:cs typeface="Times New Roman"/>
                      </a:endParaRPr>
                    </a:p>
                  </a:txBody>
                  <a:tcPr marL="68013" marR="680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Tree>
    <p:custDataLst>
      <p:tags r:id="rId1"/>
    </p:custDataLst>
    <p:extLst>
      <p:ext uri="{BB962C8B-B14F-4D97-AF65-F5344CB8AC3E}">
        <p14:creationId xmlns:p14="http://schemas.microsoft.com/office/powerpoint/2010/main" val="244157415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6"/>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AIU_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09D2A39D1C284B839B11B25497903F" ma:contentTypeVersion="4" ma:contentTypeDescription="Create a new document." ma:contentTypeScope="" ma:versionID="ec97562326712c3ee2c9ff6bd6619b7c">
  <xsd:schema xmlns:xsd="http://www.w3.org/2001/XMLSchema" xmlns:xs="http://www.w3.org/2001/XMLSchema" xmlns:p="http://schemas.microsoft.com/office/2006/metadata/properties" xmlns:ns2="bad31196-f403-4a3f-8568-0da24e64ccf6" targetNamespace="http://schemas.microsoft.com/office/2006/metadata/properties" ma:root="true" ma:fieldsID="04b9a50d757f30162317ebf1c89af72b" ns2:_="">
    <xsd:import namespace="bad31196-f403-4a3f-8568-0da24e64ccf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d31196-f403-4a3f-8568-0da24e64cc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E1A850-DFBA-42BF-8F0A-D3C989AF648C}">
  <ds:schemaRefs>
    <ds:schemaRef ds:uri="http://purl.org/dc/dcmitype/"/>
    <ds:schemaRef ds:uri="http://purl.org/dc/terms/"/>
    <ds:schemaRef ds:uri="http://www.w3.org/XML/1998/namespace"/>
    <ds:schemaRef ds:uri="http://purl.org/dc/elements/1.1/"/>
    <ds:schemaRef ds:uri="http://schemas.microsoft.com/office/2006/metadata/properties"/>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472FF139-E052-4B02-A43E-D383790D9CFA}"/>
</file>

<file path=customXml/itemProps3.xml><?xml version="1.0" encoding="utf-8"?>
<ds:datastoreItem xmlns:ds="http://schemas.openxmlformats.org/officeDocument/2006/customXml" ds:itemID="{1BA4FF54-E775-49D8-895D-3594546027B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AIU_PPT Template.potx</Template>
  <TotalTime>27230</TotalTime>
  <Words>1326</Words>
  <Application>Microsoft Office PowerPoint</Application>
  <PresentationFormat>On-screen Show (4:3)</PresentationFormat>
  <Paragraphs>339</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Geneva</vt:lpstr>
      <vt:lpstr>Times New Roman</vt:lpstr>
      <vt:lpstr>Wingdings</vt:lpstr>
      <vt:lpstr>AIU_PPT Template</vt:lpstr>
      <vt:lpstr>Risk Management Plan</vt:lpstr>
      <vt:lpstr>Risk Management Processes</vt:lpstr>
      <vt:lpstr>Risk Identification Techniques</vt:lpstr>
      <vt:lpstr>Risk List</vt:lpstr>
      <vt:lpstr>Risk Breakdown Structure</vt:lpstr>
      <vt:lpstr>Impact and Probability Matrix</vt:lpstr>
      <vt:lpstr>Risk Response Strategies for Negative Risks</vt:lpstr>
      <vt:lpstr>Risk Response Strategies for Positive Risks</vt:lpstr>
      <vt:lpstr>Risk Response Strategies for the Project</vt:lpstr>
      <vt:lpstr>Risk Management Roles and Responsibilities</vt:lpstr>
      <vt:lpstr>Risk Management Budgeting</vt:lpstr>
      <vt:lpstr>Risk Management Timing</vt:lpstr>
      <vt:lpstr>Risk Types</vt:lpstr>
      <vt:lpstr>Stakeholder Tolerance</vt:lpstr>
      <vt:lpstr>Risk Monitoring and Control </vt:lpstr>
      <vt:lpstr>References</vt:lpstr>
    </vt:vector>
  </TitlesOfParts>
  <Company>Career Education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Experience Management Meeting</dc:title>
  <dc:creator>Tamika Nurse</dc:creator>
  <cp:lastModifiedBy>Shelley Korth</cp:lastModifiedBy>
  <cp:revision>831</cp:revision>
  <cp:lastPrinted>2014-09-09T16:33:54Z</cp:lastPrinted>
  <dcterms:created xsi:type="dcterms:W3CDTF">2013-09-11T19:07:41Z</dcterms:created>
  <dcterms:modified xsi:type="dcterms:W3CDTF">2020-11-11T21:14:01Z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732F71DD-313E-48D7-9F11-AF5DA8D6721E</vt:lpwstr>
  </property>
  <property fmtid="{D5CDD505-2E9C-101B-9397-08002B2CF9AE}" pid="3" name="ArticulatePath">
    <vt:lpwstr>MGMT440_U4_Template</vt:lpwstr>
  </property>
  <property fmtid="{D5CDD505-2E9C-101B-9397-08002B2CF9AE}" pid="4" name="ContentTypeId">
    <vt:lpwstr>0x010100AA09D2A39D1C284B839B11B25497903F</vt:lpwstr>
  </property>
</Properties>
</file>