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1" r:id="rId6"/>
    <p:sldId id="298" r:id="rId7"/>
    <p:sldId id="299" r:id="rId8"/>
    <p:sldId id="260" r:id="rId9"/>
    <p:sldId id="300" r:id="rId10"/>
    <p:sldId id="297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7F7F7F"/>
    <a:srgbClr val="A6A6A6"/>
    <a:srgbClr val="BFBFBF"/>
    <a:srgbClr val="465359"/>
    <a:srgbClr val="757575"/>
    <a:srgbClr val="8B8B8B"/>
    <a:srgbClr val="B0B0B0"/>
    <a:srgbClr val="D3D3D3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70288" autoAdjust="0"/>
  </p:normalViewPr>
  <p:slideViewPr>
    <p:cSldViewPr snapToGrid="0">
      <p:cViewPr varScale="1">
        <p:scale>
          <a:sx n="45" d="100"/>
          <a:sy n="45" d="100"/>
        </p:scale>
        <p:origin x="12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366289-7251-4248-8185-9FEDE67FE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11AAB-DA95-4CED-94BD-874BA4394E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D0D4-6341-4059-9D73-098573890B8F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222C7-E745-4972-ADB2-26864641F2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AA558-CC6A-4543-8082-2ECED10B3D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EEF11-4551-44CC-8138-2C9C44119E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6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64C05-FCBF-48B1-ABC9-9F817F02AAEB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8E5D6-E240-4AB4-B03F-F45C58F87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4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5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06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13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22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69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6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6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4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B4ED54-5B5E-4A04-93D3-5772E3CE3818}" type="datetime1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7589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29849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8380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137758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472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298471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444517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/>
          </p:nvPr>
        </p:nvSpPr>
        <p:spPr>
          <a:xfrm>
            <a:off x="3444519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138807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7"/>
          </p:nvPr>
        </p:nvSpPr>
        <p:spPr>
          <a:xfrm>
            <a:off x="9138806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581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5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9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32275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927" y="709565"/>
            <a:ext cx="6650991" cy="699407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632857"/>
            <a:ext cx="6650991" cy="4205188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622917" y="3322281"/>
            <a:ext cx="3367862" cy="33678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Watermark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68350" y="2312987"/>
            <a:ext cx="731520" cy="73152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7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2884F1-FFEA-405F-9602-3DCA865EDA4E}" type="datetime1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1415595" y="3435840"/>
            <a:ext cx="57607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5955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4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1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4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46534" y="4284627"/>
            <a:ext cx="11292840" cy="201167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5695849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46534" y="4114808"/>
            <a:ext cx="1129284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4220835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4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6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905648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0809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905649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3580809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5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0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94070D-8484-4B7B-ADE0-4CCDD63802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8626" y="5120639"/>
            <a:ext cx="12200626" cy="173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940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rgbClr val="46535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940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642897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42900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52639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52639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9409888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9409891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53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B4ED54-5B5E-4A04-93D3-5772E3CE3818}" type="datetime1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529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4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75" r:id="rId3"/>
    <p:sldLayoutId id="2147483676" r:id="rId4"/>
    <p:sldLayoutId id="2147483677" r:id="rId5"/>
    <p:sldLayoutId id="2147483684" r:id="rId6"/>
    <p:sldLayoutId id="2147483678" r:id="rId7"/>
    <p:sldLayoutId id="2147483692" r:id="rId8"/>
    <p:sldLayoutId id="2147483690" r:id="rId9"/>
    <p:sldLayoutId id="2147483691" r:id="rId10"/>
    <p:sldLayoutId id="2147483679" r:id="rId11"/>
    <p:sldLayoutId id="2147483680" r:id="rId12"/>
    <p:sldLayoutId id="2147483688" r:id="rId13"/>
    <p:sldLayoutId id="2147483686" r:id="rId14"/>
    <p:sldLayoutId id="2147483689" r:id="rId15"/>
    <p:sldLayoutId id="2147483683" r:id="rId16"/>
    <p:sldLayoutId id="2147483681" r:id="rId17"/>
    <p:sldLayoutId id="214748368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i.org/10.3390/su1304220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Placeholder 10" descr="group of employees collaborati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IP Analysis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598" y="5504576"/>
            <a:ext cx="10965142" cy="4474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200" dirty="0" smtClean="0"/>
              <a:t>Unit 4 – Procurement decision making</a:t>
            </a:r>
          </a:p>
          <a:p>
            <a:r>
              <a:rPr lang="en-US" sz="1200" dirty="0" smtClean="0"/>
              <a:t>Student name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65333" y="548640"/>
            <a:ext cx="5286586" cy="5826033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Introduction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744538" indent="-304800"/>
            <a:r>
              <a:rPr lang="en-US" sz="1200" dirty="0" smtClean="0"/>
              <a:t>Role of Procurement in Supply Chain</a:t>
            </a:r>
            <a:endParaRPr lang="en-US" sz="1200" dirty="0"/>
          </a:p>
          <a:p>
            <a:pPr marL="744538" indent="-304800"/>
            <a:r>
              <a:rPr lang="en-US" sz="1200" dirty="0" smtClean="0"/>
              <a:t>Collaboration in Procurement Decision Making</a:t>
            </a:r>
            <a:endParaRPr lang="en-US" sz="1200" dirty="0"/>
          </a:p>
          <a:p>
            <a:r>
              <a:rPr lang="en-US" sz="1600" b="1" dirty="0" smtClean="0">
                <a:solidFill>
                  <a:schemeClr val="accent1"/>
                </a:solidFill>
              </a:rPr>
              <a:t>Procurement Decisions &amp; Efficient Operations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744538" indent="-304800">
              <a:tabLst>
                <a:tab pos="627063" algn="l"/>
              </a:tabLst>
            </a:pPr>
            <a:r>
              <a:rPr lang="en-US" sz="1200" dirty="0" smtClean="0"/>
              <a:t>Value of Procurement </a:t>
            </a:r>
            <a:r>
              <a:rPr lang="en-US" sz="1200" dirty="0"/>
              <a:t>D</a:t>
            </a:r>
            <a:r>
              <a:rPr lang="en-US" sz="1200" dirty="0" smtClean="0"/>
              <a:t>ecisions to Drive an </a:t>
            </a:r>
            <a:r>
              <a:rPr lang="en-US" sz="1200" dirty="0"/>
              <a:t>E</a:t>
            </a:r>
            <a:r>
              <a:rPr lang="en-US" sz="1200" dirty="0" smtClean="0"/>
              <a:t>fficient </a:t>
            </a:r>
            <a:r>
              <a:rPr lang="en-US" sz="1200" dirty="0"/>
              <a:t>S</a:t>
            </a:r>
            <a:r>
              <a:rPr lang="en-US" sz="1200" dirty="0" smtClean="0"/>
              <a:t>upply </a:t>
            </a:r>
            <a:r>
              <a:rPr lang="en-US" sz="1200" dirty="0"/>
              <a:t>C</a:t>
            </a:r>
            <a:r>
              <a:rPr lang="en-US" sz="1200" dirty="0" smtClean="0"/>
              <a:t>hain </a:t>
            </a:r>
          </a:p>
          <a:p>
            <a:pPr marL="744538" indent="-304800">
              <a:tabLst>
                <a:tab pos="627063" algn="l"/>
              </a:tabLst>
            </a:pPr>
            <a:r>
              <a:rPr lang="en-US" sz="1200" dirty="0" smtClean="0"/>
              <a:t>Collaboration: Driver of Procurement Decisions</a:t>
            </a:r>
            <a:endParaRPr lang="en-US" sz="1200" dirty="0"/>
          </a:p>
          <a:p>
            <a:pPr marL="744538" indent="-304800">
              <a:tabLst>
                <a:tab pos="627063" algn="l"/>
              </a:tabLst>
            </a:pPr>
            <a:r>
              <a:rPr lang="en-US" sz="1600" b="1" dirty="0" smtClean="0">
                <a:solidFill>
                  <a:schemeClr val="accent1"/>
                </a:solidFill>
              </a:rPr>
              <a:t>Supply Chain Scenario Analysis</a:t>
            </a:r>
          </a:p>
          <a:p>
            <a:pPr marL="744538" indent="-304800">
              <a:tabLst>
                <a:tab pos="627063" algn="l"/>
              </a:tabLst>
            </a:pPr>
            <a:r>
              <a:rPr lang="en-US" sz="1200" dirty="0" smtClean="0"/>
              <a:t>Recommended Procurement Decision Strategy</a:t>
            </a:r>
          </a:p>
          <a:p>
            <a:pPr marL="744538" indent="-304800">
              <a:tabLst>
                <a:tab pos="627063" algn="l"/>
              </a:tabLst>
            </a:pPr>
            <a:r>
              <a:rPr lang="en-US" sz="1200" dirty="0" smtClean="0"/>
              <a:t>Collaboration’s Role in the Strategy</a:t>
            </a:r>
          </a:p>
        </p:txBody>
      </p:sp>
      <p:grpSp>
        <p:nvGrpSpPr>
          <p:cNvPr id="6" name="Group 89" descr="checkmark icon with pencil"/>
          <p:cNvGrpSpPr>
            <a:grpSpLocks noChangeAspect="1"/>
          </p:cNvGrpSpPr>
          <p:nvPr/>
        </p:nvGrpSpPr>
        <p:grpSpPr bwMode="auto">
          <a:xfrm>
            <a:off x="5519544" y="4811025"/>
            <a:ext cx="589100" cy="589100"/>
            <a:chOff x="6539" y="440"/>
            <a:chExt cx="426" cy="426"/>
          </a:xfrm>
          <a:solidFill>
            <a:schemeClr val="accent1"/>
          </a:solidFill>
        </p:grpSpPr>
        <p:sp>
          <p:nvSpPr>
            <p:cNvPr id="7" name="Freeform 90"/>
            <p:cNvSpPr>
              <a:spLocks noEditPoints="1"/>
            </p:cNvSpPr>
            <p:nvPr/>
          </p:nvSpPr>
          <p:spPr bwMode="auto">
            <a:xfrm>
              <a:off x="6752" y="653"/>
              <a:ext cx="213" cy="213"/>
            </a:xfrm>
            <a:custGeom>
              <a:avLst/>
              <a:gdLst>
                <a:gd name="T0" fmla="*/ 6 w 144"/>
                <a:gd name="T1" fmla="*/ 144 h 144"/>
                <a:gd name="T2" fmla="*/ 2 w 144"/>
                <a:gd name="T3" fmla="*/ 143 h 144"/>
                <a:gd name="T4" fmla="*/ 1 w 144"/>
                <a:gd name="T5" fmla="*/ 137 h 144"/>
                <a:gd name="T6" fmla="*/ 13 w 144"/>
                <a:gd name="T7" fmla="*/ 95 h 144"/>
                <a:gd name="T8" fmla="*/ 14 w 144"/>
                <a:gd name="T9" fmla="*/ 92 h 144"/>
                <a:gd name="T10" fmla="*/ 104 w 144"/>
                <a:gd name="T11" fmla="*/ 2 h 144"/>
                <a:gd name="T12" fmla="*/ 113 w 144"/>
                <a:gd name="T13" fmla="*/ 2 h 144"/>
                <a:gd name="T14" fmla="*/ 143 w 144"/>
                <a:gd name="T15" fmla="*/ 32 h 144"/>
                <a:gd name="T16" fmla="*/ 144 w 144"/>
                <a:gd name="T17" fmla="*/ 36 h 144"/>
                <a:gd name="T18" fmla="*/ 143 w 144"/>
                <a:gd name="T19" fmla="*/ 41 h 144"/>
                <a:gd name="T20" fmla="*/ 53 w 144"/>
                <a:gd name="T21" fmla="*/ 131 h 144"/>
                <a:gd name="T22" fmla="*/ 50 w 144"/>
                <a:gd name="T23" fmla="*/ 132 h 144"/>
                <a:gd name="T24" fmla="*/ 8 w 144"/>
                <a:gd name="T25" fmla="*/ 144 h 144"/>
                <a:gd name="T26" fmla="*/ 6 w 144"/>
                <a:gd name="T27" fmla="*/ 144 h 144"/>
                <a:gd name="T28" fmla="*/ 24 w 144"/>
                <a:gd name="T29" fmla="*/ 100 h 144"/>
                <a:gd name="T30" fmla="*/ 15 w 144"/>
                <a:gd name="T31" fmla="*/ 130 h 144"/>
                <a:gd name="T32" fmla="*/ 45 w 144"/>
                <a:gd name="T33" fmla="*/ 121 h 144"/>
                <a:gd name="T34" fmla="*/ 130 w 144"/>
                <a:gd name="T35" fmla="*/ 36 h 144"/>
                <a:gd name="T36" fmla="*/ 108 w 144"/>
                <a:gd name="T37" fmla="*/ 15 h 144"/>
                <a:gd name="T38" fmla="*/ 24 w 144"/>
                <a:gd name="T39" fmla="*/ 100 h 144"/>
                <a:gd name="T40" fmla="*/ 48 w 144"/>
                <a:gd name="T41" fmla="*/ 126 h 144"/>
                <a:gd name="T42" fmla="*/ 48 w 144"/>
                <a:gd name="T43" fmla="*/ 1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6" y="144"/>
                  </a:moveTo>
                  <a:cubicBezTo>
                    <a:pt x="5" y="144"/>
                    <a:pt x="3" y="144"/>
                    <a:pt x="2" y="143"/>
                  </a:cubicBezTo>
                  <a:cubicBezTo>
                    <a:pt x="1" y="141"/>
                    <a:pt x="0" y="139"/>
                    <a:pt x="1" y="137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4"/>
                    <a:pt x="13" y="93"/>
                    <a:pt x="14" y="9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0" y="0"/>
                    <a:pt x="113" y="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4" y="33"/>
                    <a:pt x="144" y="35"/>
                    <a:pt x="144" y="36"/>
                  </a:cubicBezTo>
                  <a:cubicBezTo>
                    <a:pt x="144" y="38"/>
                    <a:pt x="144" y="40"/>
                    <a:pt x="143" y="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2" y="131"/>
                    <a:pt x="51" y="132"/>
                    <a:pt x="50" y="13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4"/>
                    <a:pt x="7" y="144"/>
                    <a:pt x="6" y="144"/>
                  </a:cubicBezTo>
                  <a:close/>
                  <a:moveTo>
                    <a:pt x="24" y="100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08" y="15"/>
                    <a:pt x="108" y="15"/>
                    <a:pt x="108" y="15"/>
                  </a:cubicBezTo>
                  <a:lnTo>
                    <a:pt x="24" y="100"/>
                  </a:lnTo>
                  <a:close/>
                  <a:moveTo>
                    <a:pt x="48" y="126"/>
                  </a:moveTo>
                  <a:cubicBezTo>
                    <a:pt x="48" y="126"/>
                    <a:pt x="48" y="126"/>
                    <a:pt x="48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91"/>
            <p:cNvSpPr>
              <a:spLocks/>
            </p:cNvSpPr>
            <p:nvPr/>
          </p:nvSpPr>
          <p:spPr bwMode="auto">
            <a:xfrm>
              <a:off x="6871" y="692"/>
              <a:ext cx="57" cy="57"/>
            </a:xfrm>
            <a:custGeom>
              <a:avLst/>
              <a:gdLst>
                <a:gd name="T0" fmla="*/ 44 w 57"/>
                <a:gd name="T1" fmla="*/ 57 h 57"/>
                <a:gd name="T2" fmla="*/ 0 w 57"/>
                <a:gd name="T3" fmla="*/ 13 h 57"/>
                <a:gd name="T4" fmla="*/ 13 w 57"/>
                <a:gd name="T5" fmla="*/ 0 h 57"/>
                <a:gd name="T6" fmla="*/ 57 w 57"/>
                <a:gd name="T7" fmla="*/ 44 h 57"/>
                <a:gd name="T8" fmla="*/ 44 w 5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4" y="57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57" y="44"/>
                  </a:lnTo>
                  <a:lnTo>
                    <a:pt x="4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2"/>
            <p:cNvSpPr>
              <a:spLocks/>
            </p:cNvSpPr>
            <p:nvPr/>
          </p:nvSpPr>
          <p:spPr bwMode="auto">
            <a:xfrm>
              <a:off x="6770" y="786"/>
              <a:ext cx="64" cy="62"/>
            </a:xfrm>
            <a:custGeom>
              <a:avLst/>
              <a:gdLst>
                <a:gd name="T0" fmla="*/ 36 w 43"/>
                <a:gd name="T1" fmla="*/ 42 h 42"/>
                <a:gd name="T2" fmla="*/ 32 w 43"/>
                <a:gd name="T3" fmla="*/ 41 h 42"/>
                <a:gd name="T4" fmla="*/ 2 w 43"/>
                <a:gd name="T5" fmla="*/ 11 h 42"/>
                <a:gd name="T6" fmla="*/ 2 w 43"/>
                <a:gd name="T7" fmla="*/ 2 h 42"/>
                <a:gd name="T8" fmla="*/ 11 w 43"/>
                <a:gd name="T9" fmla="*/ 2 h 42"/>
                <a:gd name="T10" fmla="*/ 41 w 43"/>
                <a:gd name="T11" fmla="*/ 32 h 42"/>
                <a:gd name="T12" fmla="*/ 41 w 43"/>
                <a:gd name="T13" fmla="*/ 41 h 42"/>
                <a:gd name="T14" fmla="*/ 36 w 4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36" y="42"/>
                  </a:moveTo>
                  <a:cubicBezTo>
                    <a:pt x="35" y="42"/>
                    <a:pt x="33" y="42"/>
                    <a:pt x="32" y="4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3" y="35"/>
                    <a:pt x="43" y="38"/>
                    <a:pt x="41" y="41"/>
                  </a:cubicBezTo>
                  <a:cubicBezTo>
                    <a:pt x="39" y="42"/>
                    <a:pt x="38" y="42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93"/>
            <p:cNvSpPr>
              <a:spLocks/>
            </p:cNvSpPr>
            <p:nvPr/>
          </p:nvSpPr>
          <p:spPr bwMode="auto">
            <a:xfrm>
              <a:off x="6690" y="618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6690" y="689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5"/>
            <p:cNvSpPr>
              <a:spLocks/>
            </p:cNvSpPr>
            <p:nvPr/>
          </p:nvSpPr>
          <p:spPr bwMode="auto">
            <a:xfrm>
              <a:off x="6593" y="582"/>
              <a:ext cx="90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1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9 w 61"/>
                <a:gd name="T15" fmla="*/ 2 h 42"/>
                <a:gd name="T16" fmla="*/ 59 w 61"/>
                <a:gd name="T17" fmla="*/ 11 h 42"/>
                <a:gd name="T18" fmla="*/ 29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8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96"/>
            <p:cNvSpPr>
              <a:spLocks/>
            </p:cNvSpPr>
            <p:nvPr/>
          </p:nvSpPr>
          <p:spPr bwMode="auto">
            <a:xfrm>
              <a:off x="6593" y="653"/>
              <a:ext cx="90" cy="64"/>
            </a:xfrm>
            <a:custGeom>
              <a:avLst/>
              <a:gdLst>
                <a:gd name="T0" fmla="*/ 24 w 61"/>
                <a:gd name="T1" fmla="*/ 43 h 43"/>
                <a:gd name="T2" fmla="*/ 20 w 61"/>
                <a:gd name="T3" fmla="*/ 41 h 43"/>
                <a:gd name="T4" fmla="*/ 2 w 61"/>
                <a:gd name="T5" fmla="*/ 23 h 43"/>
                <a:gd name="T6" fmla="*/ 2 w 61"/>
                <a:gd name="T7" fmla="*/ 14 h 43"/>
                <a:gd name="T8" fmla="*/ 11 w 61"/>
                <a:gd name="T9" fmla="*/ 14 h 43"/>
                <a:gd name="T10" fmla="*/ 24 w 61"/>
                <a:gd name="T11" fmla="*/ 28 h 43"/>
                <a:gd name="T12" fmla="*/ 50 w 61"/>
                <a:gd name="T13" fmla="*/ 2 h 43"/>
                <a:gd name="T14" fmla="*/ 59 w 61"/>
                <a:gd name="T15" fmla="*/ 2 h 43"/>
                <a:gd name="T16" fmla="*/ 59 w 61"/>
                <a:gd name="T17" fmla="*/ 11 h 43"/>
                <a:gd name="T18" fmla="*/ 29 w 61"/>
                <a:gd name="T19" fmla="*/ 41 h 43"/>
                <a:gd name="T20" fmla="*/ 24 w 61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3">
                  <a:moveTo>
                    <a:pt x="24" y="43"/>
                  </a:moveTo>
                  <a:cubicBezTo>
                    <a:pt x="23" y="43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9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3"/>
                    <a:pt x="2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7"/>
            <p:cNvSpPr>
              <a:spLocks/>
            </p:cNvSpPr>
            <p:nvPr/>
          </p:nvSpPr>
          <p:spPr bwMode="auto">
            <a:xfrm>
              <a:off x="6539" y="440"/>
              <a:ext cx="302" cy="391"/>
            </a:xfrm>
            <a:custGeom>
              <a:avLst/>
              <a:gdLst>
                <a:gd name="T0" fmla="*/ 108 w 204"/>
                <a:gd name="T1" fmla="*/ 264 h 264"/>
                <a:gd name="T2" fmla="*/ 6 w 204"/>
                <a:gd name="T3" fmla="*/ 264 h 264"/>
                <a:gd name="T4" fmla="*/ 0 w 204"/>
                <a:gd name="T5" fmla="*/ 258 h 264"/>
                <a:gd name="T6" fmla="*/ 0 w 204"/>
                <a:gd name="T7" fmla="*/ 6 h 264"/>
                <a:gd name="T8" fmla="*/ 6 w 204"/>
                <a:gd name="T9" fmla="*/ 0 h 264"/>
                <a:gd name="T10" fmla="*/ 138 w 204"/>
                <a:gd name="T11" fmla="*/ 0 h 264"/>
                <a:gd name="T12" fmla="*/ 143 w 204"/>
                <a:gd name="T13" fmla="*/ 2 h 264"/>
                <a:gd name="T14" fmla="*/ 203 w 204"/>
                <a:gd name="T15" fmla="*/ 62 h 264"/>
                <a:gd name="T16" fmla="*/ 204 w 204"/>
                <a:gd name="T17" fmla="*/ 66 h 264"/>
                <a:gd name="T18" fmla="*/ 204 w 204"/>
                <a:gd name="T19" fmla="*/ 156 h 264"/>
                <a:gd name="T20" fmla="*/ 192 w 204"/>
                <a:gd name="T21" fmla="*/ 156 h 264"/>
                <a:gd name="T22" fmla="*/ 192 w 204"/>
                <a:gd name="T23" fmla="*/ 69 h 264"/>
                <a:gd name="T24" fmla="*/ 136 w 204"/>
                <a:gd name="T25" fmla="*/ 12 h 264"/>
                <a:gd name="T26" fmla="*/ 12 w 204"/>
                <a:gd name="T27" fmla="*/ 12 h 264"/>
                <a:gd name="T28" fmla="*/ 12 w 204"/>
                <a:gd name="T29" fmla="*/ 252 h 264"/>
                <a:gd name="T30" fmla="*/ 108 w 204"/>
                <a:gd name="T31" fmla="*/ 252 h 264"/>
                <a:gd name="T32" fmla="*/ 108 w 204"/>
                <a:gd name="T3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264">
                  <a:moveTo>
                    <a:pt x="108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2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1"/>
                    <a:pt x="143" y="2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3"/>
                    <a:pt x="204" y="65"/>
                    <a:pt x="204" y="6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108" y="252"/>
                    <a:pt x="108" y="252"/>
                    <a:pt x="108" y="252"/>
                  </a:cubicBezTo>
                  <a:lnTo>
                    <a:pt x="108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8"/>
            <p:cNvSpPr>
              <a:spLocks/>
            </p:cNvSpPr>
            <p:nvPr/>
          </p:nvSpPr>
          <p:spPr bwMode="auto">
            <a:xfrm>
              <a:off x="6734" y="440"/>
              <a:ext cx="107" cy="107"/>
            </a:xfrm>
            <a:custGeom>
              <a:avLst/>
              <a:gdLst>
                <a:gd name="T0" fmla="*/ 66 w 72"/>
                <a:gd name="T1" fmla="*/ 72 h 72"/>
                <a:gd name="T2" fmla="*/ 6 w 72"/>
                <a:gd name="T3" fmla="*/ 72 h 72"/>
                <a:gd name="T4" fmla="*/ 0 w 72"/>
                <a:gd name="T5" fmla="*/ 66 h 72"/>
                <a:gd name="T6" fmla="*/ 0 w 72"/>
                <a:gd name="T7" fmla="*/ 6 h 72"/>
                <a:gd name="T8" fmla="*/ 6 w 72"/>
                <a:gd name="T9" fmla="*/ 0 h 72"/>
                <a:gd name="T10" fmla="*/ 12 w 72"/>
                <a:gd name="T11" fmla="*/ 6 h 72"/>
                <a:gd name="T12" fmla="*/ 12 w 72"/>
                <a:gd name="T13" fmla="*/ 60 h 72"/>
                <a:gd name="T14" fmla="*/ 66 w 72"/>
                <a:gd name="T15" fmla="*/ 60 h 72"/>
                <a:gd name="T16" fmla="*/ 72 w 72"/>
                <a:gd name="T17" fmla="*/ 66 h 72"/>
                <a:gd name="T18" fmla="*/ 66 w 72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66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0" y="60"/>
                    <a:pt x="72" y="63"/>
                    <a:pt x="72" y="66"/>
                  </a:cubicBezTo>
                  <a:cubicBezTo>
                    <a:pt x="72" y="70"/>
                    <a:pt x="70" y="72"/>
                    <a:pt x="6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Group 40" descr="binoculars "/>
          <p:cNvGrpSpPr>
            <a:grpSpLocks noChangeAspect="1"/>
          </p:cNvGrpSpPr>
          <p:nvPr/>
        </p:nvGrpSpPr>
        <p:grpSpPr bwMode="auto">
          <a:xfrm>
            <a:off x="5548664" y="703566"/>
            <a:ext cx="530860" cy="491076"/>
            <a:chOff x="3438" y="454"/>
            <a:chExt cx="427" cy="395"/>
          </a:xfrm>
          <a:solidFill>
            <a:schemeClr val="accent1"/>
          </a:solidFill>
        </p:grpSpPr>
        <p:sp>
          <p:nvSpPr>
            <p:cNvPr id="17" name="Freeform 41"/>
            <p:cNvSpPr>
              <a:spLocks noEditPoints="1"/>
            </p:cNvSpPr>
            <p:nvPr/>
          </p:nvSpPr>
          <p:spPr bwMode="auto">
            <a:xfrm>
              <a:off x="3438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42"/>
            <p:cNvSpPr>
              <a:spLocks/>
            </p:cNvSpPr>
            <p:nvPr/>
          </p:nvSpPr>
          <p:spPr bwMode="auto">
            <a:xfrm>
              <a:off x="3455" y="457"/>
              <a:ext cx="179" cy="250"/>
            </a:xfrm>
            <a:custGeom>
              <a:avLst/>
              <a:gdLst>
                <a:gd name="T0" fmla="*/ 7 w 121"/>
                <a:gd name="T1" fmla="*/ 169 h 169"/>
                <a:gd name="T2" fmla="*/ 4 w 121"/>
                <a:gd name="T3" fmla="*/ 168 h 169"/>
                <a:gd name="T4" fmla="*/ 1 w 121"/>
                <a:gd name="T5" fmla="*/ 160 h 169"/>
                <a:gd name="T6" fmla="*/ 37 w 121"/>
                <a:gd name="T7" fmla="*/ 76 h 169"/>
                <a:gd name="T8" fmla="*/ 39 w 121"/>
                <a:gd name="T9" fmla="*/ 74 h 169"/>
                <a:gd name="T10" fmla="*/ 56 w 121"/>
                <a:gd name="T11" fmla="*/ 57 h 169"/>
                <a:gd name="T12" fmla="*/ 73 w 121"/>
                <a:gd name="T13" fmla="*/ 11 h 169"/>
                <a:gd name="T14" fmla="*/ 75 w 121"/>
                <a:gd name="T15" fmla="*/ 8 h 169"/>
                <a:gd name="T16" fmla="*/ 97 w 121"/>
                <a:gd name="T17" fmla="*/ 0 h 169"/>
                <a:gd name="T18" fmla="*/ 119 w 121"/>
                <a:gd name="T19" fmla="*/ 8 h 169"/>
                <a:gd name="T20" fmla="*/ 121 w 121"/>
                <a:gd name="T21" fmla="*/ 13 h 169"/>
                <a:gd name="T22" fmla="*/ 121 w 121"/>
                <a:gd name="T23" fmla="*/ 61 h 169"/>
                <a:gd name="T24" fmla="*/ 115 w 121"/>
                <a:gd name="T25" fmla="*/ 67 h 169"/>
                <a:gd name="T26" fmla="*/ 109 w 121"/>
                <a:gd name="T27" fmla="*/ 61 h 169"/>
                <a:gd name="T28" fmla="*/ 109 w 121"/>
                <a:gd name="T29" fmla="*/ 15 h 169"/>
                <a:gd name="T30" fmla="*/ 84 w 121"/>
                <a:gd name="T31" fmla="*/ 16 h 169"/>
                <a:gd name="T32" fmla="*/ 66 w 121"/>
                <a:gd name="T33" fmla="*/ 63 h 169"/>
                <a:gd name="T34" fmla="*/ 65 w 121"/>
                <a:gd name="T35" fmla="*/ 65 h 169"/>
                <a:gd name="T36" fmla="*/ 48 w 121"/>
                <a:gd name="T37" fmla="*/ 82 h 169"/>
                <a:gd name="T38" fmla="*/ 12 w 121"/>
                <a:gd name="T39" fmla="*/ 165 h 169"/>
                <a:gd name="T40" fmla="*/ 7 w 121"/>
                <a:gd name="T4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9">
                  <a:moveTo>
                    <a:pt x="7" y="169"/>
                  </a:moveTo>
                  <a:cubicBezTo>
                    <a:pt x="6" y="169"/>
                    <a:pt x="5" y="168"/>
                    <a:pt x="4" y="168"/>
                  </a:cubicBezTo>
                  <a:cubicBezTo>
                    <a:pt x="1" y="167"/>
                    <a:pt x="0" y="163"/>
                    <a:pt x="1" y="16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5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9"/>
                    <a:pt x="75" y="8"/>
                  </a:cubicBezTo>
                  <a:cubicBezTo>
                    <a:pt x="80" y="3"/>
                    <a:pt x="88" y="0"/>
                    <a:pt x="97" y="0"/>
                  </a:cubicBezTo>
                  <a:cubicBezTo>
                    <a:pt x="106" y="0"/>
                    <a:pt x="114" y="3"/>
                    <a:pt x="119" y="8"/>
                  </a:cubicBezTo>
                  <a:cubicBezTo>
                    <a:pt x="120" y="10"/>
                    <a:pt x="121" y="11"/>
                    <a:pt x="121" y="13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4"/>
                    <a:pt x="118" y="67"/>
                    <a:pt x="115" y="67"/>
                  </a:cubicBezTo>
                  <a:cubicBezTo>
                    <a:pt x="112" y="67"/>
                    <a:pt x="109" y="64"/>
                    <a:pt x="109" y="61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2" y="10"/>
                    <a:pt x="90" y="11"/>
                    <a:pt x="84" y="16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5" y="65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7"/>
                    <a:pt x="9" y="169"/>
                    <a:pt x="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43"/>
            <p:cNvSpPr>
              <a:spLocks noEditPoints="1"/>
            </p:cNvSpPr>
            <p:nvPr/>
          </p:nvSpPr>
          <p:spPr bwMode="auto">
            <a:xfrm>
              <a:off x="3669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44"/>
            <p:cNvSpPr>
              <a:spLocks/>
            </p:cNvSpPr>
            <p:nvPr/>
          </p:nvSpPr>
          <p:spPr bwMode="auto">
            <a:xfrm>
              <a:off x="3669" y="454"/>
              <a:ext cx="179" cy="253"/>
            </a:xfrm>
            <a:custGeom>
              <a:avLst/>
              <a:gdLst>
                <a:gd name="T0" fmla="*/ 114 w 121"/>
                <a:gd name="T1" fmla="*/ 171 h 171"/>
                <a:gd name="T2" fmla="*/ 108 w 121"/>
                <a:gd name="T3" fmla="*/ 167 h 171"/>
                <a:gd name="T4" fmla="*/ 73 w 121"/>
                <a:gd name="T5" fmla="*/ 84 h 171"/>
                <a:gd name="T6" fmla="*/ 56 w 121"/>
                <a:gd name="T7" fmla="*/ 67 h 171"/>
                <a:gd name="T8" fmla="*/ 54 w 121"/>
                <a:gd name="T9" fmla="*/ 65 h 171"/>
                <a:gd name="T10" fmla="*/ 37 w 121"/>
                <a:gd name="T11" fmla="*/ 19 h 171"/>
                <a:gd name="T12" fmla="*/ 12 w 121"/>
                <a:gd name="T13" fmla="*/ 18 h 171"/>
                <a:gd name="T14" fmla="*/ 12 w 121"/>
                <a:gd name="T15" fmla="*/ 63 h 171"/>
                <a:gd name="T16" fmla="*/ 6 w 121"/>
                <a:gd name="T17" fmla="*/ 69 h 171"/>
                <a:gd name="T18" fmla="*/ 0 w 121"/>
                <a:gd name="T19" fmla="*/ 63 h 171"/>
                <a:gd name="T20" fmla="*/ 0 w 121"/>
                <a:gd name="T21" fmla="*/ 15 h 171"/>
                <a:gd name="T22" fmla="*/ 2 w 121"/>
                <a:gd name="T23" fmla="*/ 11 h 171"/>
                <a:gd name="T24" fmla="*/ 46 w 121"/>
                <a:gd name="T25" fmla="*/ 11 h 171"/>
                <a:gd name="T26" fmla="*/ 47 w 121"/>
                <a:gd name="T27" fmla="*/ 13 h 171"/>
                <a:gd name="T28" fmla="*/ 65 w 121"/>
                <a:gd name="T29" fmla="*/ 59 h 171"/>
                <a:gd name="T30" fmla="*/ 82 w 121"/>
                <a:gd name="T31" fmla="*/ 76 h 171"/>
                <a:gd name="T32" fmla="*/ 83 w 121"/>
                <a:gd name="T33" fmla="*/ 78 h 171"/>
                <a:gd name="T34" fmla="*/ 119 w 121"/>
                <a:gd name="T35" fmla="*/ 162 h 171"/>
                <a:gd name="T36" fmla="*/ 116 w 121"/>
                <a:gd name="T37" fmla="*/ 170 h 171"/>
                <a:gd name="T38" fmla="*/ 114 w 121"/>
                <a:gd name="T3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171">
                  <a:moveTo>
                    <a:pt x="114" y="171"/>
                  </a:moveTo>
                  <a:cubicBezTo>
                    <a:pt x="112" y="171"/>
                    <a:pt x="109" y="169"/>
                    <a:pt x="108" y="167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6"/>
                    <a:pt x="55" y="66"/>
                    <a:pt x="54" y="65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0" y="13"/>
                    <a:pt x="19" y="13"/>
                    <a:pt x="12" y="18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6"/>
                    <a:pt x="9" y="69"/>
                    <a:pt x="6" y="69"/>
                  </a:cubicBezTo>
                  <a:cubicBezTo>
                    <a:pt x="3" y="69"/>
                    <a:pt x="0" y="66"/>
                    <a:pt x="0" y="6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13" y="0"/>
                    <a:pt x="35" y="0"/>
                    <a:pt x="46" y="11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3" y="77"/>
                    <a:pt x="83" y="78"/>
                    <a:pt x="83" y="78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21" y="165"/>
                    <a:pt x="119" y="169"/>
                    <a:pt x="116" y="170"/>
                  </a:cubicBezTo>
                  <a:cubicBezTo>
                    <a:pt x="115" y="170"/>
                    <a:pt x="115" y="171"/>
                    <a:pt x="11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45"/>
            <p:cNvSpPr>
              <a:spLocks/>
            </p:cNvSpPr>
            <p:nvPr/>
          </p:nvSpPr>
          <p:spPr bwMode="auto">
            <a:xfrm>
              <a:off x="3572" y="574"/>
              <a:ext cx="159" cy="53"/>
            </a:xfrm>
            <a:custGeom>
              <a:avLst/>
              <a:gdLst>
                <a:gd name="T0" fmla="*/ 102 w 108"/>
                <a:gd name="T1" fmla="*/ 36 h 36"/>
                <a:gd name="T2" fmla="*/ 96 w 108"/>
                <a:gd name="T3" fmla="*/ 30 h 36"/>
                <a:gd name="T4" fmla="*/ 54 w 108"/>
                <a:gd name="T5" fmla="*/ 12 h 36"/>
                <a:gd name="T6" fmla="*/ 12 w 108"/>
                <a:gd name="T7" fmla="*/ 30 h 36"/>
                <a:gd name="T8" fmla="*/ 6 w 108"/>
                <a:gd name="T9" fmla="*/ 36 h 36"/>
                <a:gd name="T10" fmla="*/ 0 w 108"/>
                <a:gd name="T11" fmla="*/ 30 h 36"/>
                <a:gd name="T12" fmla="*/ 54 w 108"/>
                <a:gd name="T13" fmla="*/ 0 h 36"/>
                <a:gd name="T14" fmla="*/ 108 w 108"/>
                <a:gd name="T15" fmla="*/ 30 h 36"/>
                <a:gd name="T16" fmla="*/ 102 w 10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6">
                  <a:moveTo>
                    <a:pt x="102" y="36"/>
                  </a:moveTo>
                  <a:cubicBezTo>
                    <a:pt x="99" y="36"/>
                    <a:pt x="96" y="33"/>
                    <a:pt x="96" y="30"/>
                  </a:cubicBezTo>
                  <a:cubicBezTo>
                    <a:pt x="96" y="21"/>
                    <a:pt x="78" y="12"/>
                    <a:pt x="54" y="12"/>
                  </a:cubicBezTo>
                  <a:cubicBezTo>
                    <a:pt x="30" y="12"/>
                    <a:pt x="12" y="21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13"/>
                    <a:pt x="23" y="0"/>
                    <a:pt x="54" y="0"/>
                  </a:cubicBezTo>
                  <a:cubicBezTo>
                    <a:pt x="85" y="0"/>
                    <a:pt x="108" y="13"/>
                    <a:pt x="108" y="30"/>
                  </a:cubicBezTo>
                  <a:cubicBezTo>
                    <a:pt x="108" y="33"/>
                    <a:pt x="105" y="36"/>
                    <a:pt x="10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46"/>
            <p:cNvSpPr>
              <a:spLocks/>
            </p:cNvSpPr>
            <p:nvPr/>
          </p:nvSpPr>
          <p:spPr bwMode="auto">
            <a:xfrm>
              <a:off x="3616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47"/>
            <p:cNvSpPr>
              <a:spLocks/>
            </p:cNvSpPr>
            <p:nvPr/>
          </p:nvSpPr>
          <p:spPr bwMode="auto">
            <a:xfrm>
              <a:off x="3669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48"/>
            <p:cNvSpPr>
              <a:spLocks/>
            </p:cNvSpPr>
            <p:nvPr/>
          </p:nvSpPr>
          <p:spPr bwMode="auto">
            <a:xfrm>
              <a:off x="3474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>
              <a:off x="3705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Freeform 5" descr="arrows icon"/>
          <p:cNvSpPr>
            <a:spLocks noChangeAspect="1" noEditPoints="1"/>
          </p:cNvSpPr>
          <p:nvPr/>
        </p:nvSpPr>
        <p:spPr bwMode="auto">
          <a:xfrm>
            <a:off x="5532462" y="2193913"/>
            <a:ext cx="563264" cy="609840"/>
          </a:xfrm>
          <a:custGeom>
            <a:avLst/>
            <a:gdLst>
              <a:gd name="T0" fmla="*/ 424 w 561"/>
              <a:gd name="T1" fmla="*/ 592 h 606"/>
              <a:gd name="T2" fmla="*/ 437 w 561"/>
              <a:gd name="T3" fmla="*/ 501 h 606"/>
              <a:gd name="T4" fmla="*/ 497 w 561"/>
              <a:gd name="T5" fmla="*/ 498 h 606"/>
              <a:gd name="T6" fmla="*/ 291 w 561"/>
              <a:gd name="T7" fmla="*/ 446 h 606"/>
              <a:gd name="T8" fmla="*/ 271 w 561"/>
              <a:gd name="T9" fmla="*/ 428 h 606"/>
              <a:gd name="T10" fmla="*/ 375 w 561"/>
              <a:gd name="T11" fmla="*/ 314 h 606"/>
              <a:gd name="T12" fmla="*/ 526 w 561"/>
              <a:gd name="T13" fmla="*/ 491 h 606"/>
              <a:gd name="T14" fmla="*/ 509 w 561"/>
              <a:gd name="T15" fmla="*/ 524 h 606"/>
              <a:gd name="T16" fmla="*/ 451 w 561"/>
              <a:gd name="T17" fmla="*/ 528 h 606"/>
              <a:gd name="T18" fmla="*/ 437 w 561"/>
              <a:gd name="T19" fmla="*/ 606 h 606"/>
              <a:gd name="T20" fmla="*/ 205 w 561"/>
              <a:gd name="T21" fmla="*/ 587 h 606"/>
              <a:gd name="T22" fmla="*/ 218 w 561"/>
              <a:gd name="T23" fmla="*/ 329 h 606"/>
              <a:gd name="T24" fmla="*/ 278 w 561"/>
              <a:gd name="T25" fmla="*/ 326 h 606"/>
              <a:gd name="T26" fmla="*/ 33 w 561"/>
              <a:gd name="T27" fmla="*/ 326 h 606"/>
              <a:gd name="T28" fmla="*/ 93 w 561"/>
              <a:gd name="T29" fmla="*/ 329 h 606"/>
              <a:gd name="T30" fmla="*/ 107 w 561"/>
              <a:gd name="T31" fmla="*/ 515 h 606"/>
              <a:gd name="T32" fmla="*/ 80 w 561"/>
              <a:gd name="T33" fmla="*/ 515 h 606"/>
              <a:gd name="T34" fmla="*/ 31 w 561"/>
              <a:gd name="T35" fmla="*/ 357 h 606"/>
              <a:gd name="T36" fmla="*/ 6 w 561"/>
              <a:gd name="T37" fmla="*/ 337 h 606"/>
              <a:gd name="T38" fmla="*/ 145 w 561"/>
              <a:gd name="T39" fmla="*/ 147 h 606"/>
              <a:gd name="T40" fmla="*/ 307 w 561"/>
              <a:gd name="T41" fmla="*/ 319 h 606"/>
              <a:gd name="T42" fmla="*/ 290 w 561"/>
              <a:gd name="T43" fmla="*/ 353 h 606"/>
              <a:gd name="T44" fmla="*/ 232 w 561"/>
              <a:gd name="T45" fmla="*/ 357 h 606"/>
              <a:gd name="T46" fmla="*/ 218 w 561"/>
              <a:gd name="T47" fmla="*/ 600 h 606"/>
              <a:gd name="T48" fmla="*/ 455 w 561"/>
              <a:gd name="T49" fmla="*/ 359 h 606"/>
              <a:gd name="T50" fmla="*/ 468 w 561"/>
              <a:gd name="T51" fmla="*/ 189 h 606"/>
              <a:gd name="T52" fmla="*/ 528 w 561"/>
              <a:gd name="T53" fmla="*/ 186 h 606"/>
              <a:gd name="T54" fmla="*/ 283 w 561"/>
              <a:gd name="T55" fmla="*/ 186 h 606"/>
              <a:gd name="T56" fmla="*/ 343 w 561"/>
              <a:gd name="T57" fmla="*/ 189 h 606"/>
              <a:gd name="T58" fmla="*/ 357 w 561"/>
              <a:gd name="T59" fmla="*/ 280 h 606"/>
              <a:gd name="T60" fmla="*/ 330 w 561"/>
              <a:gd name="T61" fmla="*/ 280 h 606"/>
              <a:gd name="T62" fmla="*/ 281 w 561"/>
              <a:gd name="T63" fmla="*/ 216 h 606"/>
              <a:gd name="T64" fmla="*/ 256 w 561"/>
              <a:gd name="T65" fmla="*/ 196 h 606"/>
              <a:gd name="T66" fmla="*/ 395 w 561"/>
              <a:gd name="T67" fmla="*/ 6 h 606"/>
              <a:gd name="T68" fmla="*/ 557 w 561"/>
              <a:gd name="T69" fmla="*/ 178 h 606"/>
              <a:gd name="T70" fmla="*/ 540 w 561"/>
              <a:gd name="T71" fmla="*/ 212 h 606"/>
              <a:gd name="T72" fmla="*/ 482 w 561"/>
              <a:gd name="T73" fmla="*/ 216 h 606"/>
              <a:gd name="T74" fmla="*/ 468 w 561"/>
              <a:gd name="T75" fmla="*/ 37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1" h="606">
                <a:moveTo>
                  <a:pt x="437" y="606"/>
                </a:moveTo>
                <a:cubicBezTo>
                  <a:pt x="430" y="606"/>
                  <a:pt x="424" y="600"/>
                  <a:pt x="424" y="592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07"/>
                  <a:pt x="430" y="501"/>
                  <a:pt x="437" y="501"/>
                </a:cubicBezTo>
                <a:cubicBezTo>
                  <a:pt x="494" y="501"/>
                  <a:pt x="494" y="501"/>
                  <a:pt x="494" y="501"/>
                </a:cubicBezTo>
                <a:cubicBezTo>
                  <a:pt x="497" y="498"/>
                  <a:pt x="497" y="498"/>
                  <a:pt x="497" y="498"/>
                </a:cubicBezTo>
                <a:cubicBezTo>
                  <a:pt x="374" y="348"/>
                  <a:pt x="374" y="348"/>
                  <a:pt x="374" y="348"/>
                </a:cubicBezTo>
                <a:cubicBezTo>
                  <a:pt x="291" y="446"/>
                  <a:pt x="291" y="446"/>
                  <a:pt x="291" y="446"/>
                </a:cubicBezTo>
                <a:cubicBezTo>
                  <a:pt x="286" y="451"/>
                  <a:pt x="278" y="452"/>
                  <a:pt x="272" y="447"/>
                </a:cubicBezTo>
                <a:cubicBezTo>
                  <a:pt x="266" y="442"/>
                  <a:pt x="266" y="434"/>
                  <a:pt x="271" y="428"/>
                </a:cubicBezTo>
                <a:cubicBezTo>
                  <a:pt x="364" y="319"/>
                  <a:pt x="364" y="319"/>
                  <a:pt x="364" y="319"/>
                </a:cubicBezTo>
                <a:cubicBezTo>
                  <a:pt x="367" y="316"/>
                  <a:pt x="371" y="315"/>
                  <a:pt x="375" y="314"/>
                </a:cubicBezTo>
                <a:cubicBezTo>
                  <a:pt x="379" y="314"/>
                  <a:pt x="383" y="316"/>
                  <a:pt x="385" y="319"/>
                </a:cubicBezTo>
                <a:cubicBezTo>
                  <a:pt x="526" y="491"/>
                  <a:pt x="526" y="491"/>
                  <a:pt x="526" y="491"/>
                </a:cubicBezTo>
                <a:cubicBezTo>
                  <a:pt x="530" y="496"/>
                  <a:pt x="530" y="504"/>
                  <a:pt x="525" y="509"/>
                </a:cubicBezTo>
                <a:cubicBezTo>
                  <a:pt x="509" y="524"/>
                  <a:pt x="509" y="524"/>
                  <a:pt x="509" y="524"/>
                </a:cubicBezTo>
                <a:cubicBezTo>
                  <a:pt x="507" y="527"/>
                  <a:pt x="503" y="528"/>
                  <a:pt x="500" y="528"/>
                </a:cubicBezTo>
                <a:cubicBezTo>
                  <a:pt x="451" y="528"/>
                  <a:pt x="451" y="528"/>
                  <a:pt x="451" y="528"/>
                </a:cubicBezTo>
                <a:cubicBezTo>
                  <a:pt x="451" y="592"/>
                  <a:pt x="451" y="592"/>
                  <a:pt x="451" y="592"/>
                </a:cubicBezTo>
                <a:cubicBezTo>
                  <a:pt x="451" y="600"/>
                  <a:pt x="445" y="606"/>
                  <a:pt x="437" y="606"/>
                </a:cubicBezTo>
                <a:close/>
                <a:moveTo>
                  <a:pt x="218" y="600"/>
                </a:moveTo>
                <a:cubicBezTo>
                  <a:pt x="211" y="600"/>
                  <a:pt x="205" y="594"/>
                  <a:pt x="205" y="587"/>
                </a:cubicBezTo>
                <a:cubicBezTo>
                  <a:pt x="205" y="343"/>
                  <a:pt x="205" y="343"/>
                  <a:pt x="205" y="343"/>
                </a:cubicBezTo>
                <a:cubicBezTo>
                  <a:pt x="205" y="336"/>
                  <a:pt x="211" y="329"/>
                  <a:pt x="218" y="329"/>
                </a:cubicBezTo>
                <a:cubicBezTo>
                  <a:pt x="275" y="329"/>
                  <a:pt x="275" y="329"/>
                  <a:pt x="275" y="329"/>
                </a:cubicBezTo>
                <a:cubicBezTo>
                  <a:pt x="278" y="326"/>
                  <a:pt x="278" y="326"/>
                  <a:pt x="278" y="326"/>
                </a:cubicBezTo>
                <a:cubicBezTo>
                  <a:pt x="156" y="177"/>
                  <a:pt x="156" y="177"/>
                  <a:pt x="156" y="177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6" y="329"/>
                  <a:pt x="36" y="329"/>
                  <a:pt x="36" y="329"/>
                </a:cubicBezTo>
                <a:cubicBezTo>
                  <a:pt x="93" y="329"/>
                  <a:pt x="93" y="329"/>
                  <a:pt x="93" y="329"/>
                </a:cubicBezTo>
                <a:cubicBezTo>
                  <a:pt x="101" y="329"/>
                  <a:pt x="107" y="336"/>
                  <a:pt x="107" y="343"/>
                </a:cubicBezTo>
                <a:cubicBezTo>
                  <a:pt x="107" y="515"/>
                  <a:pt x="107" y="515"/>
                  <a:pt x="107" y="515"/>
                </a:cubicBezTo>
                <a:cubicBezTo>
                  <a:pt x="107" y="522"/>
                  <a:pt x="101" y="528"/>
                  <a:pt x="93" y="528"/>
                </a:cubicBezTo>
                <a:cubicBezTo>
                  <a:pt x="86" y="528"/>
                  <a:pt x="80" y="522"/>
                  <a:pt x="80" y="515"/>
                </a:cubicBezTo>
                <a:cubicBezTo>
                  <a:pt x="80" y="357"/>
                  <a:pt x="80" y="357"/>
                  <a:pt x="80" y="357"/>
                </a:cubicBezTo>
                <a:cubicBezTo>
                  <a:pt x="31" y="357"/>
                  <a:pt x="31" y="357"/>
                  <a:pt x="31" y="357"/>
                </a:cubicBezTo>
                <a:cubicBezTo>
                  <a:pt x="27" y="357"/>
                  <a:pt x="24" y="355"/>
                  <a:pt x="21" y="353"/>
                </a:cubicBezTo>
                <a:cubicBezTo>
                  <a:pt x="6" y="337"/>
                  <a:pt x="6" y="337"/>
                  <a:pt x="6" y="337"/>
                </a:cubicBezTo>
                <a:cubicBezTo>
                  <a:pt x="1" y="332"/>
                  <a:pt x="0" y="324"/>
                  <a:pt x="5" y="319"/>
                </a:cubicBezTo>
                <a:cubicBezTo>
                  <a:pt x="145" y="147"/>
                  <a:pt x="145" y="147"/>
                  <a:pt x="145" y="147"/>
                </a:cubicBezTo>
                <a:cubicBezTo>
                  <a:pt x="151" y="141"/>
                  <a:pt x="161" y="141"/>
                  <a:pt x="166" y="147"/>
                </a:cubicBezTo>
                <a:cubicBezTo>
                  <a:pt x="307" y="319"/>
                  <a:pt x="307" y="319"/>
                  <a:pt x="307" y="319"/>
                </a:cubicBezTo>
                <a:cubicBezTo>
                  <a:pt x="311" y="324"/>
                  <a:pt x="311" y="332"/>
                  <a:pt x="306" y="337"/>
                </a:cubicBezTo>
                <a:cubicBezTo>
                  <a:pt x="290" y="353"/>
                  <a:pt x="290" y="353"/>
                  <a:pt x="290" y="353"/>
                </a:cubicBezTo>
                <a:cubicBezTo>
                  <a:pt x="288" y="355"/>
                  <a:pt x="284" y="357"/>
                  <a:pt x="281" y="357"/>
                </a:cubicBezTo>
                <a:cubicBezTo>
                  <a:pt x="232" y="357"/>
                  <a:pt x="232" y="357"/>
                  <a:pt x="232" y="357"/>
                </a:cubicBezTo>
                <a:cubicBezTo>
                  <a:pt x="232" y="587"/>
                  <a:pt x="232" y="587"/>
                  <a:pt x="232" y="587"/>
                </a:cubicBezTo>
                <a:cubicBezTo>
                  <a:pt x="232" y="594"/>
                  <a:pt x="226" y="600"/>
                  <a:pt x="218" y="600"/>
                </a:cubicBezTo>
                <a:close/>
                <a:moveTo>
                  <a:pt x="468" y="372"/>
                </a:moveTo>
                <a:cubicBezTo>
                  <a:pt x="461" y="372"/>
                  <a:pt x="455" y="366"/>
                  <a:pt x="455" y="359"/>
                </a:cubicBezTo>
                <a:cubicBezTo>
                  <a:pt x="455" y="202"/>
                  <a:pt x="455" y="202"/>
                  <a:pt x="455" y="202"/>
                </a:cubicBezTo>
                <a:cubicBezTo>
                  <a:pt x="455" y="195"/>
                  <a:pt x="461" y="189"/>
                  <a:pt x="468" y="189"/>
                </a:cubicBezTo>
                <a:cubicBezTo>
                  <a:pt x="525" y="189"/>
                  <a:pt x="525" y="189"/>
                  <a:pt x="525" y="189"/>
                </a:cubicBezTo>
                <a:cubicBezTo>
                  <a:pt x="528" y="186"/>
                  <a:pt x="528" y="186"/>
                  <a:pt x="528" y="186"/>
                </a:cubicBezTo>
                <a:cubicBezTo>
                  <a:pt x="406" y="36"/>
                  <a:pt x="406" y="36"/>
                  <a:pt x="406" y="36"/>
                </a:cubicBezTo>
                <a:cubicBezTo>
                  <a:pt x="283" y="186"/>
                  <a:pt x="283" y="186"/>
                  <a:pt x="283" y="186"/>
                </a:cubicBezTo>
                <a:cubicBezTo>
                  <a:pt x="286" y="189"/>
                  <a:pt x="286" y="189"/>
                  <a:pt x="286" y="189"/>
                </a:cubicBezTo>
                <a:cubicBezTo>
                  <a:pt x="343" y="189"/>
                  <a:pt x="343" y="189"/>
                  <a:pt x="343" y="189"/>
                </a:cubicBezTo>
                <a:cubicBezTo>
                  <a:pt x="351" y="189"/>
                  <a:pt x="357" y="195"/>
                  <a:pt x="357" y="202"/>
                </a:cubicBezTo>
                <a:cubicBezTo>
                  <a:pt x="357" y="280"/>
                  <a:pt x="357" y="280"/>
                  <a:pt x="357" y="280"/>
                </a:cubicBezTo>
                <a:cubicBezTo>
                  <a:pt x="357" y="288"/>
                  <a:pt x="351" y="294"/>
                  <a:pt x="343" y="294"/>
                </a:cubicBezTo>
                <a:cubicBezTo>
                  <a:pt x="336" y="294"/>
                  <a:pt x="330" y="288"/>
                  <a:pt x="330" y="280"/>
                </a:cubicBezTo>
                <a:cubicBezTo>
                  <a:pt x="330" y="216"/>
                  <a:pt x="330" y="216"/>
                  <a:pt x="330" y="216"/>
                </a:cubicBezTo>
                <a:cubicBezTo>
                  <a:pt x="281" y="216"/>
                  <a:pt x="281" y="216"/>
                  <a:pt x="281" y="216"/>
                </a:cubicBezTo>
                <a:cubicBezTo>
                  <a:pt x="277" y="216"/>
                  <a:pt x="274" y="214"/>
                  <a:pt x="271" y="2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1" y="191"/>
                  <a:pt x="250" y="184"/>
                  <a:pt x="255" y="178"/>
                </a:cubicBezTo>
                <a:cubicBezTo>
                  <a:pt x="395" y="6"/>
                  <a:pt x="395" y="6"/>
                  <a:pt x="395" y="6"/>
                </a:cubicBezTo>
                <a:cubicBezTo>
                  <a:pt x="401" y="0"/>
                  <a:pt x="411" y="0"/>
                  <a:pt x="416" y="6"/>
                </a:cubicBezTo>
                <a:cubicBezTo>
                  <a:pt x="557" y="178"/>
                  <a:pt x="557" y="178"/>
                  <a:pt x="557" y="178"/>
                </a:cubicBezTo>
                <a:cubicBezTo>
                  <a:pt x="561" y="184"/>
                  <a:pt x="561" y="191"/>
                  <a:pt x="556" y="196"/>
                </a:cubicBezTo>
                <a:cubicBezTo>
                  <a:pt x="540" y="212"/>
                  <a:pt x="540" y="212"/>
                  <a:pt x="540" y="212"/>
                </a:cubicBezTo>
                <a:cubicBezTo>
                  <a:pt x="538" y="214"/>
                  <a:pt x="534" y="216"/>
                  <a:pt x="531" y="216"/>
                </a:cubicBezTo>
                <a:cubicBezTo>
                  <a:pt x="482" y="216"/>
                  <a:pt x="482" y="216"/>
                  <a:pt x="482" y="216"/>
                </a:cubicBezTo>
                <a:cubicBezTo>
                  <a:pt x="482" y="359"/>
                  <a:pt x="482" y="359"/>
                  <a:pt x="482" y="359"/>
                </a:cubicBezTo>
                <a:cubicBezTo>
                  <a:pt x="482" y="366"/>
                  <a:pt x="476" y="372"/>
                  <a:pt x="468" y="3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7" name="Group 60" descr="up trending graph icon"/>
          <p:cNvGrpSpPr>
            <a:grpSpLocks noChangeAspect="1"/>
          </p:cNvGrpSpPr>
          <p:nvPr/>
        </p:nvGrpSpPr>
        <p:grpSpPr bwMode="auto">
          <a:xfrm>
            <a:off x="5516603" y="3424065"/>
            <a:ext cx="594983" cy="581018"/>
            <a:chOff x="6726" y="600"/>
            <a:chExt cx="426" cy="416"/>
          </a:xfrm>
          <a:solidFill>
            <a:schemeClr val="accent1"/>
          </a:solidFill>
        </p:grpSpPr>
        <p:sp>
          <p:nvSpPr>
            <p:cNvPr id="28" name="Freeform 61"/>
            <p:cNvSpPr>
              <a:spLocks/>
            </p:cNvSpPr>
            <p:nvPr/>
          </p:nvSpPr>
          <p:spPr bwMode="auto">
            <a:xfrm>
              <a:off x="6726" y="999"/>
              <a:ext cx="426" cy="17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0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2"/>
            <p:cNvSpPr>
              <a:spLocks noEditPoints="1"/>
            </p:cNvSpPr>
            <p:nvPr/>
          </p:nvSpPr>
          <p:spPr bwMode="auto">
            <a:xfrm>
              <a:off x="6744" y="912"/>
              <a:ext cx="71" cy="104"/>
            </a:xfrm>
            <a:custGeom>
              <a:avLst/>
              <a:gdLst>
                <a:gd name="T0" fmla="*/ 42 w 48"/>
                <a:gd name="T1" fmla="*/ 72 h 72"/>
                <a:gd name="T2" fmla="*/ 6 w 48"/>
                <a:gd name="T3" fmla="*/ 72 h 72"/>
                <a:gd name="T4" fmla="*/ 0 w 48"/>
                <a:gd name="T5" fmla="*/ 66 h 72"/>
                <a:gd name="T6" fmla="*/ 0 w 48"/>
                <a:gd name="T7" fmla="*/ 6 h 72"/>
                <a:gd name="T8" fmla="*/ 6 w 48"/>
                <a:gd name="T9" fmla="*/ 0 h 72"/>
                <a:gd name="T10" fmla="*/ 42 w 48"/>
                <a:gd name="T11" fmla="*/ 0 h 72"/>
                <a:gd name="T12" fmla="*/ 48 w 48"/>
                <a:gd name="T13" fmla="*/ 6 h 72"/>
                <a:gd name="T14" fmla="*/ 48 w 48"/>
                <a:gd name="T15" fmla="*/ 66 h 72"/>
                <a:gd name="T16" fmla="*/ 42 w 48"/>
                <a:gd name="T17" fmla="*/ 72 h 72"/>
                <a:gd name="T18" fmla="*/ 12 w 48"/>
                <a:gd name="T19" fmla="*/ 60 h 72"/>
                <a:gd name="T20" fmla="*/ 36 w 48"/>
                <a:gd name="T21" fmla="*/ 60 h 72"/>
                <a:gd name="T22" fmla="*/ 36 w 48"/>
                <a:gd name="T23" fmla="*/ 12 h 72"/>
                <a:gd name="T24" fmla="*/ 12 w 48"/>
                <a:gd name="T25" fmla="*/ 12 h 72"/>
                <a:gd name="T26" fmla="*/ 12 w 48"/>
                <a:gd name="T27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72">
                  <a:moveTo>
                    <a:pt x="4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2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70"/>
                    <a:pt x="45" y="72"/>
                    <a:pt x="42" y="72"/>
                  </a:cubicBezTo>
                  <a:close/>
                  <a:moveTo>
                    <a:pt x="12" y="60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3"/>
            <p:cNvSpPr>
              <a:spLocks noEditPoints="1"/>
            </p:cNvSpPr>
            <p:nvPr/>
          </p:nvSpPr>
          <p:spPr bwMode="auto">
            <a:xfrm>
              <a:off x="6850" y="826"/>
              <a:ext cx="71" cy="190"/>
            </a:xfrm>
            <a:custGeom>
              <a:avLst/>
              <a:gdLst>
                <a:gd name="T0" fmla="*/ 42 w 48"/>
                <a:gd name="T1" fmla="*/ 132 h 132"/>
                <a:gd name="T2" fmla="*/ 6 w 48"/>
                <a:gd name="T3" fmla="*/ 132 h 132"/>
                <a:gd name="T4" fmla="*/ 0 w 48"/>
                <a:gd name="T5" fmla="*/ 126 h 132"/>
                <a:gd name="T6" fmla="*/ 0 w 48"/>
                <a:gd name="T7" fmla="*/ 6 h 132"/>
                <a:gd name="T8" fmla="*/ 6 w 48"/>
                <a:gd name="T9" fmla="*/ 0 h 132"/>
                <a:gd name="T10" fmla="*/ 42 w 48"/>
                <a:gd name="T11" fmla="*/ 0 h 132"/>
                <a:gd name="T12" fmla="*/ 48 w 48"/>
                <a:gd name="T13" fmla="*/ 6 h 132"/>
                <a:gd name="T14" fmla="*/ 48 w 48"/>
                <a:gd name="T15" fmla="*/ 126 h 132"/>
                <a:gd name="T16" fmla="*/ 42 w 48"/>
                <a:gd name="T17" fmla="*/ 132 h 132"/>
                <a:gd name="T18" fmla="*/ 12 w 48"/>
                <a:gd name="T19" fmla="*/ 120 h 132"/>
                <a:gd name="T20" fmla="*/ 36 w 48"/>
                <a:gd name="T21" fmla="*/ 120 h 132"/>
                <a:gd name="T22" fmla="*/ 36 w 48"/>
                <a:gd name="T23" fmla="*/ 12 h 132"/>
                <a:gd name="T24" fmla="*/ 12 w 48"/>
                <a:gd name="T25" fmla="*/ 12 h 132"/>
                <a:gd name="T26" fmla="*/ 12 w 48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32">
                  <a:moveTo>
                    <a:pt x="42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30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8" y="130"/>
                    <a:pt x="45" y="132"/>
                    <a:pt x="42" y="132"/>
                  </a:cubicBezTo>
                  <a:close/>
                  <a:moveTo>
                    <a:pt x="12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4"/>
            <p:cNvSpPr>
              <a:spLocks noEditPoints="1"/>
            </p:cNvSpPr>
            <p:nvPr/>
          </p:nvSpPr>
          <p:spPr bwMode="auto">
            <a:xfrm>
              <a:off x="6957" y="860"/>
              <a:ext cx="71" cy="156"/>
            </a:xfrm>
            <a:custGeom>
              <a:avLst/>
              <a:gdLst>
                <a:gd name="T0" fmla="*/ 42 w 48"/>
                <a:gd name="T1" fmla="*/ 108 h 108"/>
                <a:gd name="T2" fmla="*/ 6 w 48"/>
                <a:gd name="T3" fmla="*/ 108 h 108"/>
                <a:gd name="T4" fmla="*/ 0 w 48"/>
                <a:gd name="T5" fmla="*/ 102 h 108"/>
                <a:gd name="T6" fmla="*/ 0 w 48"/>
                <a:gd name="T7" fmla="*/ 6 h 108"/>
                <a:gd name="T8" fmla="*/ 6 w 48"/>
                <a:gd name="T9" fmla="*/ 0 h 108"/>
                <a:gd name="T10" fmla="*/ 42 w 48"/>
                <a:gd name="T11" fmla="*/ 0 h 108"/>
                <a:gd name="T12" fmla="*/ 48 w 48"/>
                <a:gd name="T13" fmla="*/ 6 h 108"/>
                <a:gd name="T14" fmla="*/ 48 w 48"/>
                <a:gd name="T15" fmla="*/ 102 h 108"/>
                <a:gd name="T16" fmla="*/ 42 w 48"/>
                <a:gd name="T17" fmla="*/ 108 h 108"/>
                <a:gd name="T18" fmla="*/ 12 w 48"/>
                <a:gd name="T19" fmla="*/ 96 h 108"/>
                <a:gd name="T20" fmla="*/ 36 w 48"/>
                <a:gd name="T21" fmla="*/ 96 h 108"/>
                <a:gd name="T22" fmla="*/ 36 w 48"/>
                <a:gd name="T23" fmla="*/ 12 h 108"/>
                <a:gd name="T24" fmla="*/ 12 w 48"/>
                <a:gd name="T25" fmla="*/ 12 h 108"/>
                <a:gd name="T26" fmla="*/ 12 w 48"/>
                <a:gd name="T2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08">
                  <a:moveTo>
                    <a:pt x="42" y="108"/>
                  </a:move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6"/>
                    <a:pt x="45" y="108"/>
                    <a:pt x="42" y="108"/>
                  </a:cubicBezTo>
                  <a:close/>
                  <a:moveTo>
                    <a:pt x="12" y="96"/>
                  </a:moveTo>
                  <a:cubicBezTo>
                    <a:pt x="36" y="96"/>
                    <a:pt x="36" y="96"/>
                    <a:pt x="36" y="9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65"/>
            <p:cNvSpPr>
              <a:spLocks noEditPoints="1"/>
            </p:cNvSpPr>
            <p:nvPr/>
          </p:nvSpPr>
          <p:spPr bwMode="auto">
            <a:xfrm>
              <a:off x="7063" y="739"/>
              <a:ext cx="71" cy="277"/>
            </a:xfrm>
            <a:custGeom>
              <a:avLst/>
              <a:gdLst>
                <a:gd name="T0" fmla="*/ 42 w 48"/>
                <a:gd name="T1" fmla="*/ 192 h 192"/>
                <a:gd name="T2" fmla="*/ 6 w 48"/>
                <a:gd name="T3" fmla="*/ 192 h 192"/>
                <a:gd name="T4" fmla="*/ 0 w 48"/>
                <a:gd name="T5" fmla="*/ 186 h 192"/>
                <a:gd name="T6" fmla="*/ 0 w 48"/>
                <a:gd name="T7" fmla="*/ 6 h 192"/>
                <a:gd name="T8" fmla="*/ 6 w 48"/>
                <a:gd name="T9" fmla="*/ 0 h 192"/>
                <a:gd name="T10" fmla="*/ 42 w 48"/>
                <a:gd name="T11" fmla="*/ 0 h 192"/>
                <a:gd name="T12" fmla="*/ 48 w 48"/>
                <a:gd name="T13" fmla="*/ 6 h 192"/>
                <a:gd name="T14" fmla="*/ 48 w 48"/>
                <a:gd name="T15" fmla="*/ 186 h 192"/>
                <a:gd name="T16" fmla="*/ 42 w 48"/>
                <a:gd name="T17" fmla="*/ 192 h 192"/>
                <a:gd name="T18" fmla="*/ 12 w 48"/>
                <a:gd name="T19" fmla="*/ 180 h 192"/>
                <a:gd name="T20" fmla="*/ 36 w 48"/>
                <a:gd name="T21" fmla="*/ 180 h 192"/>
                <a:gd name="T22" fmla="*/ 36 w 48"/>
                <a:gd name="T23" fmla="*/ 12 h 192"/>
                <a:gd name="T24" fmla="*/ 12 w 48"/>
                <a:gd name="T25" fmla="*/ 12 h 192"/>
                <a:gd name="T26" fmla="*/ 12 w 48"/>
                <a:gd name="T27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92">
                  <a:moveTo>
                    <a:pt x="42" y="192"/>
                  </a:moveTo>
                  <a:cubicBezTo>
                    <a:pt x="6" y="192"/>
                    <a:pt x="6" y="192"/>
                    <a:pt x="6" y="192"/>
                  </a:cubicBezTo>
                  <a:cubicBezTo>
                    <a:pt x="2" y="192"/>
                    <a:pt x="0" y="190"/>
                    <a:pt x="0" y="1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90"/>
                    <a:pt x="45" y="192"/>
                    <a:pt x="42" y="192"/>
                  </a:cubicBezTo>
                  <a:close/>
                  <a:moveTo>
                    <a:pt x="12" y="180"/>
                  </a:moveTo>
                  <a:cubicBezTo>
                    <a:pt x="36" y="180"/>
                    <a:pt x="36" y="180"/>
                    <a:pt x="36" y="18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66"/>
            <p:cNvSpPr>
              <a:spLocks noEditPoints="1"/>
            </p:cNvSpPr>
            <p:nvPr/>
          </p:nvSpPr>
          <p:spPr bwMode="auto">
            <a:xfrm>
              <a:off x="6753" y="774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67"/>
            <p:cNvSpPr>
              <a:spLocks noEditPoints="1"/>
            </p:cNvSpPr>
            <p:nvPr/>
          </p:nvSpPr>
          <p:spPr bwMode="auto">
            <a:xfrm>
              <a:off x="6859" y="687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68"/>
            <p:cNvSpPr>
              <a:spLocks noEditPoints="1"/>
            </p:cNvSpPr>
            <p:nvPr/>
          </p:nvSpPr>
          <p:spPr bwMode="auto">
            <a:xfrm>
              <a:off x="6966" y="722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69"/>
            <p:cNvSpPr>
              <a:spLocks noEditPoints="1"/>
            </p:cNvSpPr>
            <p:nvPr/>
          </p:nvSpPr>
          <p:spPr bwMode="auto">
            <a:xfrm>
              <a:off x="7072" y="600"/>
              <a:ext cx="54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70"/>
            <p:cNvSpPr>
              <a:spLocks/>
            </p:cNvSpPr>
            <p:nvPr/>
          </p:nvSpPr>
          <p:spPr bwMode="auto">
            <a:xfrm>
              <a:off x="6782" y="714"/>
              <a:ext cx="99" cy="84"/>
            </a:xfrm>
            <a:custGeom>
              <a:avLst/>
              <a:gdLst>
                <a:gd name="T0" fmla="*/ 7 w 67"/>
                <a:gd name="T1" fmla="*/ 58 h 58"/>
                <a:gd name="T2" fmla="*/ 2 w 67"/>
                <a:gd name="T3" fmla="*/ 56 h 58"/>
                <a:gd name="T4" fmla="*/ 3 w 67"/>
                <a:gd name="T5" fmla="*/ 47 h 58"/>
                <a:gd name="T6" fmla="*/ 57 w 67"/>
                <a:gd name="T7" fmla="*/ 3 h 58"/>
                <a:gd name="T8" fmla="*/ 65 w 67"/>
                <a:gd name="T9" fmla="*/ 3 h 58"/>
                <a:gd name="T10" fmla="*/ 64 w 67"/>
                <a:gd name="T11" fmla="*/ 12 h 58"/>
                <a:gd name="T12" fmla="*/ 11 w 67"/>
                <a:gd name="T13" fmla="*/ 56 h 58"/>
                <a:gd name="T14" fmla="*/ 7 w 67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8">
                  <a:moveTo>
                    <a:pt x="7" y="58"/>
                  </a:moveTo>
                  <a:cubicBezTo>
                    <a:pt x="5" y="58"/>
                    <a:pt x="3" y="57"/>
                    <a:pt x="2" y="56"/>
                  </a:cubicBezTo>
                  <a:cubicBezTo>
                    <a:pt x="0" y="53"/>
                    <a:pt x="0" y="49"/>
                    <a:pt x="3" y="4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9" y="0"/>
                    <a:pt x="63" y="1"/>
                    <a:pt x="65" y="3"/>
                  </a:cubicBezTo>
                  <a:cubicBezTo>
                    <a:pt x="67" y="6"/>
                    <a:pt x="67" y="10"/>
                    <a:pt x="64" y="1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71"/>
            <p:cNvSpPr>
              <a:spLocks/>
            </p:cNvSpPr>
            <p:nvPr/>
          </p:nvSpPr>
          <p:spPr bwMode="auto">
            <a:xfrm>
              <a:off x="6892" y="708"/>
              <a:ext cx="93" cy="44"/>
            </a:xfrm>
            <a:custGeom>
              <a:avLst/>
              <a:gdLst>
                <a:gd name="T0" fmla="*/ 57 w 63"/>
                <a:gd name="T1" fmla="*/ 30 h 30"/>
                <a:gd name="T2" fmla="*/ 55 w 63"/>
                <a:gd name="T3" fmla="*/ 29 h 30"/>
                <a:gd name="T4" fmla="*/ 5 w 63"/>
                <a:gd name="T5" fmla="*/ 13 h 30"/>
                <a:gd name="T6" fmla="*/ 1 w 63"/>
                <a:gd name="T7" fmla="*/ 5 h 30"/>
                <a:gd name="T8" fmla="*/ 9 w 63"/>
                <a:gd name="T9" fmla="*/ 2 h 30"/>
                <a:gd name="T10" fmla="*/ 58 w 63"/>
                <a:gd name="T11" fmla="*/ 18 h 30"/>
                <a:gd name="T12" fmla="*/ 62 w 63"/>
                <a:gd name="T13" fmla="*/ 26 h 30"/>
                <a:gd name="T14" fmla="*/ 57 w 63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0">
                  <a:moveTo>
                    <a:pt x="57" y="30"/>
                  </a:moveTo>
                  <a:cubicBezTo>
                    <a:pt x="56" y="30"/>
                    <a:pt x="55" y="30"/>
                    <a:pt x="55" y="2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2" y="19"/>
                    <a:pt x="63" y="23"/>
                    <a:pt x="62" y="26"/>
                  </a:cubicBezTo>
                  <a:cubicBezTo>
                    <a:pt x="61" y="28"/>
                    <a:pt x="59" y="30"/>
                    <a:pt x="5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72"/>
            <p:cNvSpPr>
              <a:spLocks/>
            </p:cNvSpPr>
            <p:nvPr/>
          </p:nvSpPr>
          <p:spPr bwMode="auto">
            <a:xfrm>
              <a:off x="6994" y="630"/>
              <a:ext cx="103" cy="113"/>
            </a:xfrm>
            <a:custGeom>
              <a:avLst/>
              <a:gdLst>
                <a:gd name="T0" fmla="*/ 6 w 70"/>
                <a:gd name="T1" fmla="*/ 78 h 78"/>
                <a:gd name="T2" fmla="*/ 3 w 70"/>
                <a:gd name="T3" fmla="*/ 77 h 78"/>
                <a:gd name="T4" fmla="*/ 2 w 70"/>
                <a:gd name="T5" fmla="*/ 68 h 78"/>
                <a:gd name="T6" fmla="*/ 58 w 70"/>
                <a:gd name="T7" fmla="*/ 3 h 78"/>
                <a:gd name="T8" fmla="*/ 67 w 70"/>
                <a:gd name="T9" fmla="*/ 2 h 78"/>
                <a:gd name="T10" fmla="*/ 67 w 70"/>
                <a:gd name="T11" fmla="*/ 10 h 78"/>
                <a:gd name="T12" fmla="*/ 11 w 70"/>
                <a:gd name="T13" fmla="*/ 76 h 78"/>
                <a:gd name="T14" fmla="*/ 6 w 70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8">
                  <a:moveTo>
                    <a:pt x="6" y="78"/>
                  </a:moveTo>
                  <a:cubicBezTo>
                    <a:pt x="5" y="78"/>
                    <a:pt x="4" y="78"/>
                    <a:pt x="3" y="77"/>
                  </a:cubicBezTo>
                  <a:cubicBezTo>
                    <a:pt x="0" y="75"/>
                    <a:pt x="0" y="71"/>
                    <a:pt x="2" y="6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2"/>
                  </a:cubicBezTo>
                  <a:cubicBezTo>
                    <a:pt x="69" y="4"/>
                    <a:pt x="70" y="8"/>
                    <a:pt x="67" y="10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8"/>
                    <a:pt x="8" y="78"/>
                    <a:pt x="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663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the audience to the role of procurement in a supply chain operation, including the collaboration necessary to make decisions relating to </a:t>
            </a:r>
            <a:r>
              <a:rPr lang="en-US" dirty="0" smtClean="0"/>
              <a:t>the following elements: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ligned strategies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oordinated processes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ptimized organization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nabled technologies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easured results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INtroduction</a:t>
            </a:r>
            <a:endParaRPr lang="en-US" dirty="0"/>
          </a:p>
        </p:txBody>
      </p:sp>
      <p:grpSp>
        <p:nvGrpSpPr>
          <p:cNvPr id="6" name="Group 60" descr="up trending graph icon"/>
          <p:cNvGrpSpPr>
            <a:grpSpLocks noChangeAspect="1"/>
          </p:cNvGrpSpPr>
          <p:nvPr/>
        </p:nvGrpSpPr>
        <p:grpSpPr bwMode="auto">
          <a:xfrm>
            <a:off x="876869" y="2475798"/>
            <a:ext cx="594983" cy="581018"/>
            <a:chOff x="6726" y="600"/>
            <a:chExt cx="426" cy="416"/>
          </a:xfrm>
          <a:solidFill>
            <a:schemeClr val="accent1"/>
          </a:solidFill>
        </p:grpSpPr>
        <p:sp>
          <p:nvSpPr>
            <p:cNvPr id="7" name="Freeform 61"/>
            <p:cNvSpPr>
              <a:spLocks/>
            </p:cNvSpPr>
            <p:nvPr/>
          </p:nvSpPr>
          <p:spPr bwMode="auto">
            <a:xfrm>
              <a:off x="6726" y="999"/>
              <a:ext cx="426" cy="17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0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2"/>
            <p:cNvSpPr>
              <a:spLocks noEditPoints="1"/>
            </p:cNvSpPr>
            <p:nvPr/>
          </p:nvSpPr>
          <p:spPr bwMode="auto">
            <a:xfrm>
              <a:off x="6744" y="912"/>
              <a:ext cx="71" cy="104"/>
            </a:xfrm>
            <a:custGeom>
              <a:avLst/>
              <a:gdLst>
                <a:gd name="T0" fmla="*/ 42 w 48"/>
                <a:gd name="T1" fmla="*/ 72 h 72"/>
                <a:gd name="T2" fmla="*/ 6 w 48"/>
                <a:gd name="T3" fmla="*/ 72 h 72"/>
                <a:gd name="T4" fmla="*/ 0 w 48"/>
                <a:gd name="T5" fmla="*/ 66 h 72"/>
                <a:gd name="T6" fmla="*/ 0 w 48"/>
                <a:gd name="T7" fmla="*/ 6 h 72"/>
                <a:gd name="T8" fmla="*/ 6 w 48"/>
                <a:gd name="T9" fmla="*/ 0 h 72"/>
                <a:gd name="T10" fmla="*/ 42 w 48"/>
                <a:gd name="T11" fmla="*/ 0 h 72"/>
                <a:gd name="T12" fmla="*/ 48 w 48"/>
                <a:gd name="T13" fmla="*/ 6 h 72"/>
                <a:gd name="T14" fmla="*/ 48 w 48"/>
                <a:gd name="T15" fmla="*/ 66 h 72"/>
                <a:gd name="T16" fmla="*/ 42 w 48"/>
                <a:gd name="T17" fmla="*/ 72 h 72"/>
                <a:gd name="T18" fmla="*/ 12 w 48"/>
                <a:gd name="T19" fmla="*/ 60 h 72"/>
                <a:gd name="T20" fmla="*/ 36 w 48"/>
                <a:gd name="T21" fmla="*/ 60 h 72"/>
                <a:gd name="T22" fmla="*/ 36 w 48"/>
                <a:gd name="T23" fmla="*/ 12 h 72"/>
                <a:gd name="T24" fmla="*/ 12 w 48"/>
                <a:gd name="T25" fmla="*/ 12 h 72"/>
                <a:gd name="T26" fmla="*/ 12 w 48"/>
                <a:gd name="T27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72">
                  <a:moveTo>
                    <a:pt x="4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2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70"/>
                    <a:pt x="45" y="72"/>
                    <a:pt x="42" y="72"/>
                  </a:cubicBezTo>
                  <a:close/>
                  <a:moveTo>
                    <a:pt x="12" y="60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3"/>
            <p:cNvSpPr>
              <a:spLocks noEditPoints="1"/>
            </p:cNvSpPr>
            <p:nvPr/>
          </p:nvSpPr>
          <p:spPr bwMode="auto">
            <a:xfrm>
              <a:off x="6850" y="826"/>
              <a:ext cx="71" cy="190"/>
            </a:xfrm>
            <a:custGeom>
              <a:avLst/>
              <a:gdLst>
                <a:gd name="T0" fmla="*/ 42 w 48"/>
                <a:gd name="T1" fmla="*/ 132 h 132"/>
                <a:gd name="T2" fmla="*/ 6 w 48"/>
                <a:gd name="T3" fmla="*/ 132 h 132"/>
                <a:gd name="T4" fmla="*/ 0 w 48"/>
                <a:gd name="T5" fmla="*/ 126 h 132"/>
                <a:gd name="T6" fmla="*/ 0 w 48"/>
                <a:gd name="T7" fmla="*/ 6 h 132"/>
                <a:gd name="T8" fmla="*/ 6 w 48"/>
                <a:gd name="T9" fmla="*/ 0 h 132"/>
                <a:gd name="T10" fmla="*/ 42 w 48"/>
                <a:gd name="T11" fmla="*/ 0 h 132"/>
                <a:gd name="T12" fmla="*/ 48 w 48"/>
                <a:gd name="T13" fmla="*/ 6 h 132"/>
                <a:gd name="T14" fmla="*/ 48 w 48"/>
                <a:gd name="T15" fmla="*/ 126 h 132"/>
                <a:gd name="T16" fmla="*/ 42 w 48"/>
                <a:gd name="T17" fmla="*/ 132 h 132"/>
                <a:gd name="T18" fmla="*/ 12 w 48"/>
                <a:gd name="T19" fmla="*/ 120 h 132"/>
                <a:gd name="T20" fmla="*/ 36 w 48"/>
                <a:gd name="T21" fmla="*/ 120 h 132"/>
                <a:gd name="T22" fmla="*/ 36 w 48"/>
                <a:gd name="T23" fmla="*/ 12 h 132"/>
                <a:gd name="T24" fmla="*/ 12 w 48"/>
                <a:gd name="T25" fmla="*/ 12 h 132"/>
                <a:gd name="T26" fmla="*/ 12 w 48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32">
                  <a:moveTo>
                    <a:pt x="42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30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8" y="130"/>
                    <a:pt x="45" y="132"/>
                    <a:pt x="42" y="132"/>
                  </a:cubicBezTo>
                  <a:close/>
                  <a:moveTo>
                    <a:pt x="12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4"/>
            <p:cNvSpPr>
              <a:spLocks noEditPoints="1"/>
            </p:cNvSpPr>
            <p:nvPr/>
          </p:nvSpPr>
          <p:spPr bwMode="auto">
            <a:xfrm>
              <a:off x="6957" y="860"/>
              <a:ext cx="71" cy="156"/>
            </a:xfrm>
            <a:custGeom>
              <a:avLst/>
              <a:gdLst>
                <a:gd name="T0" fmla="*/ 42 w 48"/>
                <a:gd name="T1" fmla="*/ 108 h 108"/>
                <a:gd name="T2" fmla="*/ 6 w 48"/>
                <a:gd name="T3" fmla="*/ 108 h 108"/>
                <a:gd name="T4" fmla="*/ 0 w 48"/>
                <a:gd name="T5" fmla="*/ 102 h 108"/>
                <a:gd name="T6" fmla="*/ 0 w 48"/>
                <a:gd name="T7" fmla="*/ 6 h 108"/>
                <a:gd name="T8" fmla="*/ 6 w 48"/>
                <a:gd name="T9" fmla="*/ 0 h 108"/>
                <a:gd name="T10" fmla="*/ 42 w 48"/>
                <a:gd name="T11" fmla="*/ 0 h 108"/>
                <a:gd name="T12" fmla="*/ 48 w 48"/>
                <a:gd name="T13" fmla="*/ 6 h 108"/>
                <a:gd name="T14" fmla="*/ 48 w 48"/>
                <a:gd name="T15" fmla="*/ 102 h 108"/>
                <a:gd name="T16" fmla="*/ 42 w 48"/>
                <a:gd name="T17" fmla="*/ 108 h 108"/>
                <a:gd name="T18" fmla="*/ 12 w 48"/>
                <a:gd name="T19" fmla="*/ 96 h 108"/>
                <a:gd name="T20" fmla="*/ 36 w 48"/>
                <a:gd name="T21" fmla="*/ 96 h 108"/>
                <a:gd name="T22" fmla="*/ 36 w 48"/>
                <a:gd name="T23" fmla="*/ 12 h 108"/>
                <a:gd name="T24" fmla="*/ 12 w 48"/>
                <a:gd name="T25" fmla="*/ 12 h 108"/>
                <a:gd name="T26" fmla="*/ 12 w 48"/>
                <a:gd name="T2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08">
                  <a:moveTo>
                    <a:pt x="42" y="108"/>
                  </a:move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6"/>
                    <a:pt x="45" y="108"/>
                    <a:pt x="42" y="108"/>
                  </a:cubicBezTo>
                  <a:close/>
                  <a:moveTo>
                    <a:pt x="12" y="96"/>
                  </a:moveTo>
                  <a:cubicBezTo>
                    <a:pt x="36" y="96"/>
                    <a:pt x="36" y="96"/>
                    <a:pt x="36" y="9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5"/>
            <p:cNvSpPr>
              <a:spLocks noEditPoints="1"/>
            </p:cNvSpPr>
            <p:nvPr/>
          </p:nvSpPr>
          <p:spPr bwMode="auto">
            <a:xfrm>
              <a:off x="7063" y="739"/>
              <a:ext cx="71" cy="277"/>
            </a:xfrm>
            <a:custGeom>
              <a:avLst/>
              <a:gdLst>
                <a:gd name="T0" fmla="*/ 42 w 48"/>
                <a:gd name="T1" fmla="*/ 192 h 192"/>
                <a:gd name="T2" fmla="*/ 6 w 48"/>
                <a:gd name="T3" fmla="*/ 192 h 192"/>
                <a:gd name="T4" fmla="*/ 0 w 48"/>
                <a:gd name="T5" fmla="*/ 186 h 192"/>
                <a:gd name="T6" fmla="*/ 0 w 48"/>
                <a:gd name="T7" fmla="*/ 6 h 192"/>
                <a:gd name="T8" fmla="*/ 6 w 48"/>
                <a:gd name="T9" fmla="*/ 0 h 192"/>
                <a:gd name="T10" fmla="*/ 42 w 48"/>
                <a:gd name="T11" fmla="*/ 0 h 192"/>
                <a:gd name="T12" fmla="*/ 48 w 48"/>
                <a:gd name="T13" fmla="*/ 6 h 192"/>
                <a:gd name="T14" fmla="*/ 48 w 48"/>
                <a:gd name="T15" fmla="*/ 186 h 192"/>
                <a:gd name="T16" fmla="*/ 42 w 48"/>
                <a:gd name="T17" fmla="*/ 192 h 192"/>
                <a:gd name="T18" fmla="*/ 12 w 48"/>
                <a:gd name="T19" fmla="*/ 180 h 192"/>
                <a:gd name="T20" fmla="*/ 36 w 48"/>
                <a:gd name="T21" fmla="*/ 180 h 192"/>
                <a:gd name="T22" fmla="*/ 36 w 48"/>
                <a:gd name="T23" fmla="*/ 12 h 192"/>
                <a:gd name="T24" fmla="*/ 12 w 48"/>
                <a:gd name="T25" fmla="*/ 12 h 192"/>
                <a:gd name="T26" fmla="*/ 12 w 48"/>
                <a:gd name="T27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92">
                  <a:moveTo>
                    <a:pt x="42" y="192"/>
                  </a:moveTo>
                  <a:cubicBezTo>
                    <a:pt x="6" y="192"/>
                    <a:pt x="6" y="192"/>
                    <a:pt x="6" y="192"/>
                  </a:cubicBezTo>
                  <a:cubicBezTo>
                    <a:pt x="2" y="192"/>
                    <a:pt x="0" y="190"/>
                    <a:pt x="0" y="1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90"/>
                    <a:pt x="45" y="192"/>
                    <a:pt x="42" y="192"/>
                  </a:cubicBezTo>
                  <a:close/>
                  <a:moveTo>
                    <a:pt x="12" y="180"/>
                  </a:moveTo>
                  <a:cubicBezTo>
                    <a:pt x="36" y="180"/>
                    <a:pt x="36" y="180"/>
                    <a:pt x="36" y="18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6"/>
            <p:cNvSpPr>
              <a:spLocks noEditPoints="1"/>
            </p:cNvSpPr>
            <p:nvPr/>
          </p:nvSpPr>
          <p:spPr bwMode="auto">
            <a:xfrm>
              <a:off x="6753" y="774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7"/>
            <p:cNvSpPr>
              <a:spLocks noEditPoints="1"/>
            </p:cNvSpPr>
            <p:nvPr/>
          </p:nvSpPr>
          <p:spPr bwMode="auto">
            <a:xfrm>
              <a:off x="6859" y="687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68"/>
            <p:cNvSpPr>
              <a:spLocks noEditPoints="1"/>
            </p:cNvSpPr>
            <p:nvPr/>
          </p:nvSpPr>
          <p:spPr bwMode="auto">
            <a:xfrm>
              <a:off x="6966" y="722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69"/>
            <p:cNvSpPr>
              <a:spLocks noEditPoints="1"/>
            </p:cNvSpPr>
            <p:nvPr/>
          </p:nvSpPr>
          <p:spPr bwMode="auto">
            <a:xfrm>
              <a:off x="7072" y="600"/>
              <a:ext cx="54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0"/>
            <p:cNvSpPr>
              <a:spLocks/>
            </p:cNvSpPr>
            <p:nvPr/>
          </p:nvSpPr>
          <p:spPr bwMode="auto">
            <a:xfrm>
              <a:off x="6782" y="714"/>
              <a:ext cx="99" cy="84"/>
            </a:xfrm>
            <a:custGeom>
              <a:avLst/>
              <a:gdLst>
                <a:gd name="T0" fmla="*/ 7 w 67"/>
                <a:gd name="T1" fmla="*/ 58 h 58"/>
                <a:gd name="T2" fmla="*/ 2 w 67"/>
                <a:gd name="T3" fmla="*/ 56 h 58"/>
                <a:gd name="T4" fmla="*/ 3 w 67"/>
                <a:gd name="T5" fmla="*/ 47 h 58"/>
                <a:gd name="T6" fmla="*/ 57 w 67"/>
                <a:gd name="T7" fmla="*/ 3 h 58"/>
                <a:gd name="T8" fmla="*/ 65 w 67"/>
                <a:gd name="T9" fmla="*/ 3 h 58"/>
                <a:gd name="T10" fmla="*/ 64 w 67"/>
                <a:gd name="T11" fmla="*/ 12 h 58"/>
                <a:gd name="T12" fmla="*/ 11 w 67"/>
                <a:gd name="T13" fmla="*/ 56 h 58"/>
                <a:gd name="T14" fmla="*/ 7 w 67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8">
                  <a:moveTo>
                    <a:pt x="7" y="58"/>
                  </a:moveTo>
                  <a:cubicBezTo>
                    <a:pt x="5" y="58"/>
                    <a:pt x="3" y="57"/>
                    <a:pt x="2" y="56"/>
                  </a:cubicBezTo>
                  <a:cubicBezTo>
                    <a:pt x="0" y="53"/>
                    <a:pt x="0" y="49"/>
                    <a:pt x="3" y="4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9" y="0"/>
                    <a:pt x="63" y="1"/>
                    <a:pt x="65" y="3"/>
                  </a:cubicBezTo>
                  <a:cubicBezTo>
                    <a:pt x="67" y="6"/>
                    <a:pt x="67" y="10"/>
                    <a:pt x="64" y="1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1"/>
            <p:cNvSpPr>
              <a:spLocks/>
            </p:cNvSpPr>
            <p:nvPr/>
          </p:nvSpPr>
          <p:spPr bwMode="auto">
            <a:xfrm>
              <a:off x="6892" y="708"/>
              <a:ext cx="93" cy="44"/>
            </a:xfrm>
            <a:custGeom>
              <a:avLst/>
              <a:gdLst>
                <a:gd name="T0" fmla="*/ 57 w 63"/>
                <a:gd name="T1" fmla="*/ 30 h 30"/>
                <a:gd name="T2" fmla="*/ 55 w 63"/>
                <a:gd name="T3" fmla="*/ 29 h 30"/>
                <a:gd name="T4" fmla="*/ 5 w 63"/>
                <a:gd name="T5" fmla="*/ 13 h 30"/>
                <a:gd name="T6" fmla="*/ 1 w 63"/>
                <a:gd name="T7" fmla="*/ 5 h 30"/>
                <a:gd name="T8" fmla="*/ 9 w 63"/>
                <a:gd name="T9" fmla="*/ 2 h 30"/>
                <a:gd name="T10" fmla="*/ 58 w 63"/>
                <a:gd name="T11" fmla="*/ 18 h 30"/>
                <a:gd name="T12" fmla="*/ 62 w 63"/>
                <a:gd name="T13" fmla="*/ 26 h 30"/>
                <a:gd name="T14" fmla="*/ 57 w 63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0">
                  <a:moveTo>
                    <a:pt x="57" y="30"/>
                  </a:moveTo>
                  <a:cubicBezTo>
                    <a:pt x="56" y="30"/>
                    <a:pt x="55" y="30"/>
                    <a:pt x="55" y="2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2" y="19"/>
                    <a:pt x="63" y="23"/>
                    <a:pt x="62" y="26"/>
                  </a:cubicBezTo>
                  <a:cubicBezTo>
                    <a:pt x="61" y="28"/>
                    <a:pt x="59" y="30"/>
                    <a:pt x="5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2"/>
            <p:cNvSpPr>
              <a:spLocks/>
            </p:cNvSpPr>
            <p:nvPr/>
          </p:nvSpPr>
          <p:spPr bwMode="auto">
            <a:xfrm>
              <a:off x="6994" y="630"/>
              <a:ext cx="103" cy="113"/>
            </a:xfrm>
            <a:custGeom>
              <a:avLst/>
              <a:gdLst>
                <a:gd name="T0" fmla="*/ 6 w 70"/>
                <a:gd name="T1" fmla="*/ 78 h 78"/>
                <a:gd name="T2" fmla="*/ 3 w 70"/>
                <a:gd name="T3" fmla="*/ 77 h 78"/>
                <a:gd name="T4" fmla="*/ 2 w 70"/>
                <a:gd name="T5" fmla="*/ 68 h 78"/>
                <a:gd name="T6" fmla="*/ 58 w 70"/>
                <a:gd name="T7" fmla="*/ 3 h 78"/>
                <a:gd name="T8" fmla="*/ 67 w 70"/>
                <a:gd name="T9" fmla="*/ 2 h 78"/>
                <a:gd name="T10" fmla="*/ 67 w 70"/>
                <a:gd name="T11" fmla="*/ 10 h 78"/>
                <a:gd name="T12" fmla="*/ 11 w 70"/>
                <a:gd name="T13" fmla="*/ 76 h 78"/>
                <a:gd name="T14" fmla="*/ 6 w 70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8">
                  <a:moveTo>
                    <a:pt x="6" y="78"/>
                  </a:moveTo>
                  <a:cubicBezTo>
                    <a:pt x="5" y="78"/>
                    <a:pt x="4" y="78"/>
                    <a:pt x="3" y="77"/>
                  </a:cubicBezTo>
                  <a:cubicBezTo>
                    <a:pt x="0" y="75"/>
                    <a:pt x="0" y="71"/>
                    <a:pt x="2" y="6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2"/>
                  </a:cubicBezTo>
                  <a:cubicBezTo>
                    <a:pt x="69" y="4"/>
                    <a:pt x="70" y="8"/>
                    <a:pt x="67" y="10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8"/>
                    <a:pt x="8" y="78"/>
                    <a:pt x="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" name="Group 60" descr="up trending graph icon"/>
          <p:cNvGrpSpPr>
            <a:grpSpLocks noChangeAspect="1"/>
          </p:cNvGrpSpPr>
          <p:nvPr/>
        </p:nvGrpSpPr>
        <p:grpSpPr bwMode="auto">
          <a:xfrm>
            <a:off x="8737775" y="3443111"/>
            <a:ext cx="3213563" cy="3138136"/>
            <a:chOff x="6726" y="600"/>
            <a:chExt cx="426" cy="416"/>
          </a:xfrm>
          <a:solidFill>
            <a:schemeClr val="bg1">
              <a:alpha val="50000"/>
            </a:schemeClr>
          </a:solidFill>
        </p:grpSpPr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6726" y="999"/>
              <a:ext cx="426" cy="17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0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2"/>
            <p:cNvSpPr>
              <a:spLocks noEditPoints="1"/>
            </p:cNvSpPr>
            <p:nvPr/>
          </p:nvSpPr>
          <p:spPr bwMode="auto">
            <a:xfrm>
              <a:off x="6744" y="912"/>
              <a:ext cx="71" cy="104"/>
            </a:xfrm>
            <a:custGeom>
              <a:avLst/>
              <a:gdLst>
                <a:gd name="T0" fmla="*/ 42 w 48"/>
                <a:gd name="T1" fmla="*/ 72 h 72"/>
                <a:gd name="T2" fmla="*/ 6 w 48"/>
                <a:gd name="T3" fmla="*/ 72 h 72"/>
                <a:gd name="T4" fmla="*/ 0 w 48"/>
                <a:gd name="T5" fmla="*/ 66 h 72"/>
                <a:gd name="T6" fmla="*/ 0 w 48"/>
                <a:gd name="T7" fmla="*/ 6 h 72"/>
                <a:gd name="T8" fmla="*/ 6 w 48"/>
                <a:gd name="T9" fmla="*/ 0 h 72"/>
                <a:gd name="T10" fmla="*/ 42 w 48"/>
                <a:gd name="T11" fmla="*/ 0 h 72"/>
                <a:gd name="T12" fmla="*/ 48 w 48"/>
                <a:gd name="T13" fmla="*/ 6 h 72"/>
                <a:gd name="T14" fmla="*/ 48 w 48"/>
                <a:gd name="T15" fmla="*/ 66 h 72"/>
                <a:gd name="T16" fmla="*/ 42 w 48"/>
                <a:gd name="T17" fmla="*/ 72 h 72"/>
                <a:gd name="T18" fmla="*/ 12 w 48"/>
                <a:gd name="T19" fmla="*/ 60 h 72"/>
                <a:gd name="T20" fmla="*/ 36 w 48"/>
                <a:gd name="T21" fmla="*/ 60 h 72"/>
                <a:gd name="T22" fmla="*/ 36 w 48"/>
                <a:gd name="T23" fmla="*/ 12 h 72"/>
                <a:gd name="T24" fmla="*/ 12 w 48"/>
                <a:gd name="T25" fmla="*/ 12 h 72"/>
                <a:gd name="T26" fmla="*/ 12 w 48"/>
                <a:gd name="T27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72">
                  <a:moveTo>
                    <a:pt x="4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2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70"/>
                    <a:pt x="45" y="72"/>
                    <a:pt x="42" y="72"/>
                  </a:cubicBezTo>
                  <a:close/>
                  <a:moveTo>
                    <a:pt x="12" y="60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3"/>
            <p:cNvSpPr>
              <a:spLocks noEditPoints="1"/>
            </p:cNvSpPr>
            <p:nvPr/>
          </p:nvSpPr>
          <p:spPr bwMode="auto">
            <a:xfrm>
              <a:off x="6850" y="826"/>
              <a:ext cx="71" cy="190"/>
            </a:xfrm>
            <a:custGeom>
              <a:avLst/>
              <a:gdLst>
                <a:gd name="T0" fmla="*/ 42 w 48"/>
                <a:gd name="T1" fmla="*/ 132 h 132"/>
                <a:gd name="T2" fmla="*/ 6 w 48"/>
                <a:gd name="T3" fmla="*/ 132 h 132"/>
                <a:gd name="T4" fmla="*/ 0 w 48"/>
                <a:gd name="T5" fmla="*/ 126 h 132"/>
                <a:gd name="T6" fmla="*/ 0 w 48"/>
                <a:gd name="T7" fmla="*/ 6 h 132"/>
                <a:gd name="T8" fmla="*/ 6 w 48"/>
                <a:gd name="T9" fmla="*/ 0 h 132"/>
                <a:gd name="T10" fmla="*/ 42 w 48"/>
                <a:gd name="T11" fmla="*/ 0 h 132"/>
                <a:gd name="T12" fmla="*/ 48 w 48"/>
                <a:gd name="T13" fmla="*/ 6 h 132"/>
                <a:gd name="T14" fmla="*/ 48 w 48"/>
                <a:gd name="T15" fmla="*/ 126 h 132"/>
                <a:gd name="T16" fmla="*/ 42 w 48"/>
                <a:gd name="T17" fmla="*/ 132 h 132"/>
                <a:gd name="T18" fmla="*/ 12 w 48"/>
                <a:gd name="T19" fmla="*/ 120 h 132"/>
                <a:gd name="T20" fmla="*/ 36 w 48"/>
                <a:gd name="T21" fmla="*/ 120 h 132"/>
                <a:gd name="T22" fmla="*/ 36 w 48"/>
                <a:gd name="T23" fmla="*/ 12 h 132"/>
                <a:gd name="T24" fmla="*/ 12 w 48"/>
                <a:gd name="T25" fmla="*/ 12 h 132"/>
                <a:gd name="T26" fmla="*/ 12 w 48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32">
                  <a:moveTo>
                    <a:pt x="42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30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8" y="130"/>
                    <a:pt x="45" y="132"/>
                    <a:pt x="42" y="132"/>
                  </a:cubicBezTo>
                  <a:close/>
                  <a:moveTo>
                    <a:pt x="12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6957" y="860"/>
              <a:ext cx="71" cy="156"/>
            </a:xfrm>
            <a:custGeom>
              <a:avLst/>
              <a:gdLst>
                <a:gd name="T0" fmla="*/ 42 w 48"/>
                <a:gd name="T1" fmla="*/ 108 h 108"/>
                <a:gd name="T2" fmla="*/ 6 w 48"/>
                <a:gd name="T3" fmla="*/ 108 h 108"/>
                <a:gd name="T4" fmla="*/ 0 w 48"/>
                <a:gd name="T5" fmla="*/ 102 h 108"/>
                <a:gd name="T6" fmla="*/ 0 w 48"/>
                <a:gd name="T7" fmla="*/ 6 h 108"/>
                <a:gd name="T8" fmla="*/ 6 w 48"/>
                <a:gd name="T9" fmla="*/ 0 h 108"/>
                <a:gd name="T10" fmla="*/ 42 w 48"/>
                <a:gd name="T11" fmla="*/ 0 h 108"/>
                <a:gd name="T12" fmla="*/ 48 w 48"/>
                <a:gd name="T13" fmla="*/ 6 h 108"/>
                <a:gd name="T14" fmla="*/ 48 w 48"/>
                <a:gd name="T15" fmla="*/ 102 h 108"/>
                <a:gd name="T16" fmla="*/ 42 w 48"/>
                <a:gd name="T17" fmla="*/ 108 h 108"/>
                <a:gd name="T18" fmla="*/ 12 w 48"/>
                <a:gd name="T19" fmla="*/ 96 h 108"/>
                <a:gd name="T20" fmla="*/ 36 w 48"/>
                <a:gd name="T21" fmla="*/ 96 h 108"/>
                <a:gd name="T22" fmla="*/ 36 w 48"/>
                <a:gd name="T23" fmla="*/ 12 h 108"/>
                <a:gd name="T24" fmla="*/ 12 w 48"/>
                <a:gd name="T25" fmla="*/ 12 h 108"/>
                <a:gd name="T26" fmla="*/ 12 w 48"/>
                <a:gd name="T2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08">
                  <a:moveTo>
                    <a:pt x="42" y="108"/>
                  </a:move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6"/>
                    <a:pt x="45" y="108"/>
                    <a:pt x="42" y="108"/>
                  </a:cubicBezTo>
                  <a:close/>
                  <a:moveTo>
                    <a:pt x="12" y="96"/>
                  </a:moveTo>
                  <a:cubicBezTo>
                    <a:pt x="36" y="96"/>
                    <a:pt x="36" y="96"/>
                    <a:pt x="36" y="9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65"/>
            <p:cNvSpPr>
              <a:spLocks noEditPoints="1"/>
            </p:cNvSpPr>
            <p:nvPr/>
          </p:nvSpPr>
          <p:spPr bwMode="auto">
            <a:xfrm>
              <a:off x="7063" y="739"/>
              <a:ext cx="71" cy="277"/>
            </a:xfrm>
            <a:custGeom>
              <a:avLst/>
              <a:gdLst>
                <a:gd name="T0" fmla="*/ 42 w 48"/>
                <a:gd name="T1" fmla="*/ 192 h 192"/>
                <a:gd name="T2" fmla="*/ 6 w 48"/>
                <a:gd name="T3" fmla="*/ 192 h 192"/>
                <a:gd name="T4" fmla="*/ 0 w 48"/>
                <a:gd name="T5" fmla="*/ 186 h 192"/>
                <a:gd name="T6" fmla="*/ 0 w 48"/>
                <a:gd name="T7" fmla="*/ 6 h 192"/>
                <a:gd name="T8" fmla="*/ 6 w 48"/>
                <a:gd name="T9" fmla="*/ 0 h 192"/>
                <a:gd name="T10" fmla="*/ 42 w 48"/>
                <a:gd name="T11" fmla="*/ 0 h 192"/>
                <a:gd name="T12" fmla="*/ 48 w 48"/>
                <a:gd name="T13" fmla="*/ 6 h 192"/>
                <a:gd name="T14" fmla="*/ 48 w 48"/>
                <a:gd name="T15" fmla="*/ 186 h 192"/>
                <a:gd name="T16" fmla="*/ 42 w 48"/>
                <a:gd name="T17" fmla="*/ 192 h 192"/>
                <a:gd name="T18" fmla="*/ 12 w 48"/>
                <a:gd name="T19" fmla="*/ 180 h 192"/>
                <a:gd name="T20" fmla="*/ 36 w 48"/>
                <a:gd name="T21" fmla="*/ 180 h 192"/>
                <a:gd name="T22" fmla="*/ 36 w 48"/>
                <a:gd name="T23" fmla="*/ 12 h 192"/>
                <a:gd name="T24" fmla="*/ 12 w 48"/>
                <a:gd name="T25" fmla="*/ 12 h 192"/>
                <a:gd name="T26" fmla="*/ 12 w 48"/>
                <a:gd name="T27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92">
                  <a:moveTo>
                    <a:pt x="42" y="192"/>
                  </a:moveTo>
                  <a:cubicBezTo>
                    <a:pt x="6" y="192"/>
                    <a:pt x="6" y="192"/>
                    <a:pt x="6" y="192"/>
                  </a:cubicBezTo>
                  <a:cubicBezTo>
                    <a:pt x="2" y="192"/>
                    <a:pt x="0" y="190"/>
                    <a:pt x="0" y="1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90"/>
                    <a:pt x="45" y="192"/>
                    <a:pt x="42" y="192"/>
                  </a:cubicBezTo>
                  <a:close/>
                  <a:moveTo>
                    <a:pt x="12" y="180"/>
                  </a:moveTo>
                  <a:cubicBezTo>
                    <a:pt x="36" y="180"/>
                    <a:pt x="36" y="180"/>
                    <a:pt x="36" y="18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66"/>
            <p:cNvSpPr>
              <a:spLocks noEditPoints="1"/>
            </p:cNvSpPr>
            <p:nvPr/>
          </p:nvSpPr>
          <p:spPr bwMode="auto">
            <a:xfrm>
              <a:off x="6753" y="774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7"/>
            <p:cNvSpPr>
              <a:spLocks noEditPoints="1"/>
            </p:cNvSpPr>
            <p:nvPr/>
          </p:nvSpPr>
          <p:spPr bwMode="auto">
            <a:xfrm>
              <a:off x="6859" y="687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68"/>
            <p:cNvSpPr>
              <a:spLocks noEditPoints="1"/>
            </p:cNvSpPr>
            <p:nvPr/>
          </p:nvSpPr>
          <p:spPr bwMode="auto">
            <a:xfrm>
              <a:off x="6966" y="722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9"/>
            <p:cNvSpPr>
              <a:spLocks noEditPoints="1"/>
            </p:cNvSpPr>
            <p:nvPr/>
          </p:nvSpPr>
          <p:spPr bwMode="auto">
            <a:xfrm>
              <a:off x="7072" y="600"/>
              <a:ext cx="54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6782" y="714"/>
              <a:ext cx="99" cy="84"/>
            </a:xfrm>
            <a:custGeom>
              <a:avLst/>
              <a:gdLst>
                <a:gd name="T0" fmla="*/ 7 w 67"/>
                <a:gd name="T1" fmla="*/ 58 h 58"/>
                <a:gd name="T2" fmla="*/ 2 w 67"/>
                <a:gd name="T3" fmla="*/ 56 h 58"/>
                <a:gd name="T4" fmla="*/ 3 w 67"/>
                <a:gd name="T5" fmla="*/ 47 h 58"/>
                <a:gd name="T6" fmla="*/ 57 w 67"/>
                <a:gd name="T7" fmla="*/ 3 h 58"/>
                <a:gd name="T8" fmla="*/ 65 w 67"/>
                <a:gd name="T9" fmla="*/ 3 h 58"/>
                <a:gd name="T10" fmla="*/ 64 w 67"/>
                <a:gd name="T11" fmla="*/ 12 h 58"/>
                <a:gd name="T12" fmla="*/ 11 w 67"/>
                <a:gd name="T13" fmla="*/ 56 h 58"/>
                <a:gd name="T14" fmla="*/ 7 w 67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8">
                  <a:moveTo>
                    <a:pt x="7" y="58"/>
                  </a:moveTo>
                  <a:cubicBezTo>
                    <a:pt x="5" y="58"/>
                    <a:pt x="3" y="57"/>
                    <a:pt x="2" y="56"/>
                  </a:cubicBezTo>
                  <a:cubicBezTo>
                    <a:pt x="0" y="53"/>
                    <a:pt x="0" y="49"/>
                    <a:pt x="3" y="4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9" y="0"/>
                    <a:pt x="63" y="1"/>
                    <a:pt x="65" y="3"/>
                  </a:cubicBezTo>
                  <a:cubicBezTo>
                    <a:pt x="67" y="6"/>
                    <a:pt x="67" y="10"/>
                    <a:pt x="64" y="1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1"/>
            <p:cNvSpPr>
              <a:spLocks/>
            </p:cNvSpPr>
            <p:nvPr/>
          </p:nvSpPr>
          <p:spPr bwMode="auto">
            <a:xfrm>
              <a:off x="6892" y="708"/>
              <a:ext cx="93" cy="44"/>
            </a:xfrm>
            <a:custGeom>
              <a:avLst/>
              <a:gdLst>
                <a:gd name="T0" fmla="*/ 57 w 63"/>
                <a:gd name="T1" fmla="*/ 30 h 30"/>
                <a:gd name="T2" fmla="*/ 55 w 63"/>
                <a:gd name="T3" fmla="*/ 29 h 30"/>
                <a:gd name="T4" fmla="*/ 5 w 63"/>
                <a:gd name="T5" fmla="*/ 13 h 30"/>
                <a:gd name="T6" fmla="*/ 1 w 63"/>
                <a:gd name="T7" fmla="*/ 5 h 30"/>
                <a:gd name="T8" fmla="*/ 9 w 63"/>
                <a:gd name="T9" fmla="*/ 2 h 30"/>
                <a:gd name="T10" fmla="*/ 58 w 63"/>
                <a:gd name="T11" fmla="*/ 18 h 30"/>
                <a:gd name="T12" fmla="*/ 62 w 63"/>
                <a:gd name="T13" fmla="*/ 26 h 30"/>
                <a:gd name="T14" fmla="*/ 57 w 63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0">
                  <a:moveTo>
                    <a:pt x="57" y="30"/>
                  </a:moveTo>
                  <a:cubicBezTo>
                    <a:pt x="56" y="30"/>
                    <a:pt x="55" y="30"/>
                    <a:pt x="55" y="2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2" y="19"/>
                    <a:pt x="63" y="23"/>
                    <a:pt x="62" y="26"/>
                  </a:cubicBezTo>
                  <a:cubicBezTo>
                    <a:pt x="61" y="28"/>
                    <a:pt x="59" y="30"/>
                    <a:pt x="5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6994" y="630"/>
              <a:ext cx="103" cy="113"/>
            </a:xfrm>
            <a:custGeom>
              <a:avLst/>
              <a:gdLst>
                <a:gd name="T0" fmla="*/ 6 w 70"/>
                <a:gd name="T1" fmla="*/ 78 h 78"/>
                <a:gd name="T2" fmla="*/ 3 w 70"/>
                <a:gd name="T3" fmla="*/ 77 h 78"/>
                <a:gd name="T4" fmla="*/ 2 w 70"/>
                <a:gd name="T5" fmla="*/ 68 h 78"/>
                <a:gd name="T6" fmla="*/ 58 w 70"/>
                <a:gd name="T7" fmla="*/ 3 h 78"/>
                <a:gd name="T8" fmla="*/ 67 w 70"/>
                <a:gd name="T9" fmla="*/ 2 h 78"/>
                <a:gd name="T10" fmla="*/ 67 w 70"/>
                <a:gd name="T11" fmla="*/ 10 h 78"/>
                <a:gd name="T12" fmla="*/ 11 w 70"/>
                <a:gd name="T13" fmla="*/ 76 h 78"/>
                <a:gd name="T14" fmla="*/ 6 w 70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8">
                  <a:moveTo>
                    <a:pt x="6" y="78"/>
                  </a:moveTo>
                  <a:cubicBezTo>
                    <a:pt x="5" y="78"/>
                    <a:pt x="4" y="78"/>
                    <a:pt x="3" y="77"/>
                  </a:cubicBezTo>
                  <a:cubicBezTo>
                    <a:pt x="0" y="75"/>
                    <a:pt x="0" y="71"/>
                    <a:pt x="2" y="6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2"/>
                  </a:cubicBezTo>
                  <a:cubicBezTo>
                    <a:pt x="69" y="4"/>
                    <a:pt x="70" y="8"/>
                    <a:pt x="67" y="10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8"/>
                    <a:pt x="8" y="78"/>
                    <a:pt x="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118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Appraise </a:t>
            </a:r>
            <a:r>
              <a:rPr lang="en-US" dirty="0"/>
              <a:t>the value of procurement decisions in </a:t>
            </a:r>
            <a:r>
              <a:rPr lang="en-US" dirty="0" smtClean="0"/>
              <a:t>the </a:t>
            </a:r>
            <a:r>
              <a:rPr lang="en-US" dirty="0"/>
              <a:t>areas </a:t>
            </a:r>
            <a:r>
              <a:rPr lang="en-US" dirty="0" smtClean="0"/>
              <a:t>noted in the assignment instructions to </a:t>
            </a:r>
            <a:r>
              <a:rPr lang="en-US" dirty="0"/>
              <a:t>achieving </a:t>
            </a:r>
            <a:r>
              <a:rPr lang="en-US" dirty="0" smtClean="0"/>
              <a:t>efficiency </a:t>
            </a:r>
            <a:r>
              <a:rPr lang="en-US" dirty="0"/>
              <a:t>in a supply chain operation, highlighting the collaboration between business functions to making the decisions.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/>
              <a:t>Discuss how purchasing decisions, supported by cross-functional collaboration, helps the supply chain operate efficiently.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decisions &amp; efficient operations</a:t>
            </a:r>
            <a:endParaRPr lang="en-US" dirty="0"/>
          </a:p>
        </p:txBody>
      </p:sp>
      <p:grpSp>
        <p:nvGrpSpPr>
          <p:cNvPr id="6" name="Group 60" descr="up trending graph icon"/>
          <p:cNvGrpSpPr>
            <a:grpSpLocks noChangeAspect="1"/>
          </p:cNvGrpSpPr>
          <p:nvPr/>
        </p:nvGrpSpPr>
        <p:grpSpPr bwMode="auto">
          <a:xfrm>
            <a:off x="863617" y="1972216"/>
            <a:ext cx="594983" cy="581018"/>
            <a:chOff x="6726" y="600"/>
            <a:chExt cx="426" cy="416"/>
          </a:xfrm>
          <a:solidFill>
            <a:schemeClr val="accent1"/>
          </a:solidFill>
        </p:grpSpPr>
        <p:sp>
          <p:nvSpPr>
            <p:cNvPr id="7" name="Freeform 61"/>
            <p:cNvSpPr>
              <a:spLocks/>
            </p:cNvSpPr>
            <p:nvPr/>
          </p:nvSpPr>
          <p:spPr bwMode="auto">
            <a:xfrm>
              <a:off x="6726" y="999"/>
              <a:ext cx="426" cy="17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0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2"/>
            <p:cNvSpPr>
              <a:spLocks noEditPoints="1"/>
            </p:cNvSpPr>
            <p:nvPr/>
          </p:nvSpPr>
          <p:spPr bwMode="auto">
            <a:xfrm>
              <a:off x="6744" y="912"/>
              <a:ext cx="71" cy="104"/>
            </a:xfrm>
            <a:custGeom>
              <a:avLst/>
              <a:gdLst>
                <a:gd name="T0" fmla="*/ 42 w 48"/>
                <a:gd name="T1" fmla="*/ 72 h 72"/>
                <a:gd name="T2" fmla="*/ 6 w 48"/>
                <a:gd name="T3" fmla="*/ 72 h 72"/>
                <a:gd name="T4" fmla="*/ 0 w 48"/>
                <a:gd name="T5" fmla="*/ 66 h 72"/>
                <a:gd name="T6" fmla="*/ 0 w 48"/>
                <a:gd name="T7" fmla="*/ 6 h 72"/>
                <a:gd name="T8" fmla="*/ 6 w 48"/>
                <a:gd name="T9" fmla="*/ 0 h 72"/>
                <a:gd name="T10" fmla="*/ 42 w 48"/>
                <a:gd name="T11" fmla="*/ 0 h 72"/>
                <a:gd name="T12" fmla="*/ 48 w 48"/>
                <a:gd name="T13" fmla="*/ 6 h 72"/>
                <a:gd name="T14" fmla="*/ 48 w 48"/>
                <a:gd name="T15" fmla="*/ 66 h 72"/>
                <a:gd name="T16" fmla="*/ 42 w 48"/>
                <a:gd name="T17" fmla="*/ 72 h 72"/>
                <a:gd name="T18" fmla="*/ 12 w 48"/>
                <a:gd name="T19" fmla="*/ 60 h 72"/>
                <a:gd name="T20" fmla="*/ 36 w 48"/>
                <a:gd name="T21" fmla="*/ 60 h 72"/>
                <a:gd name="T22" fmla="*/ 36 w 48"/>
                <a:gd name="T23" fmla="*/ 12 h 72"/>
                <a:gd name="T24" fmla="*/ 12 w 48"/>
                <a:gd name="T25" fmla="*/ 12 h 72"/>
                <a:gd name="T26" fmla="*/ 12 w 48"/>
                <a:gd name="T27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72">
                  <a:moveTo>
                    <a:pt x="4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2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70"/>
                    <a:pt x="45" y="72"/>
                    <a:pt x="42" y="72"/>
                  </a:cubicBezTo>
                  <a:close/>
                  <a:moveTo>
                    <a:pt x="12" y="60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3"/>
            <p:cNvSpPr>
              <a:spLocks noEditPoints="1"/>
            </p:cNvSpPr>
            <p:nvPr/>
          </p:nvSpPr>
          <p:spPr bwMode="auto">
            <a:xfrm>
              <a:off x="6850" y="826"/>
              <a:ext cx="71" cy="190"/>
            </a:xfrm>
            <a:custGeom>
              <a:avLst/>
              <a:gdLst>
                <a:gd name="T0" fmla="*/ 42 w 48"/>
                <a:gd name="T1" fmla="*/ 132 h 132"/>
                <a:gd name="T2" fmla="*/ 6 w 48"/>
                <a:gd name="T3" fmla="*/ 132 h 132"/>
                <a:gd name="T4" fmla="*/ 0 w 48"/>
                <a:gd name="T5" fmla="*/ 126 h 132"/>
                <a:gd name="T6" fmla="*/ 0 w 48"/>
                <a:gd name="T7" fmla="*/ 6 h 132"/>
                <a:gd name="T8" fmla="*/ 6 w 48"/>
                <a:gd name="T9" fmla="*/ 0 h 132"/>
                <a:gd name="T10" fmla="*/ 42 w 48"/>
                <a:gd name="T11" fmla="*/ 0 h 132"/>
                <a:gd name="T12" fmla="*/ 48 w 48"/>
                <a:gd name="T13" fmla="*/ 6 h 132"/>
                <a:gd name="T14" fmla="*/ 48 w 48"/>
                <a:gd name="T15" fmla="*/ 126 h 132"/>
                <a:gd name="T16" fmla="*/ 42 w 48"/>
                <a:gd name="T17" fmla="*/ 132 h 132"/>
                <a:gd name="T18" fmla="*/ 12 w 48"/>
                <a:gd name="T19" fmla="*/ 120 h 132"/>
                <a:gd name="T20" fmla="*/ 36 w 48"/>
                <a:gd name="T21" fmla="*/ 120 h 132"/>
                <a:gd name="T22" fmla="*/ 36 w 48"/>
                <a:gd name="T23" fmla="*/ 12 h 132"/>
                <a:gd name="T24" fmla="*/ 12 w 48"/>
                <a:gd name="T25" fmla="*/ 12 h 132"/>
                <a:gd name="T26" fmla="*/ 12 w 48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32">
                  <a:moveTo>
                    <a:pt x="42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30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8" y="130"/>
                    <a:pt x="45" y="132"/>
                    <a:pt x="42" y="132"/>
                  </a:cubicBezTo>
                  <a:close/>
                  <a:moveTo>
                    <a:pt x="12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4"/>
            <p:cNvSpPr>
              <a:spLocks noEditPoints="1"/>
            </p:cNvSpPr>
            <p:nvPr/>
          </p:nvSpPr>
          <p:spPr bwMode="auto">
            <a:xfrm>
              <a:off x="6957" y="860"/>
              <a:ext cx="71" cy="156"/>
            </a:xfrm>
            <a:custGeom>
              <a:avLst/>
              <a:gdLst>
                <a:gd name="T0" fmla="*/ 42 w 48"/>
                <a:gd name="T1" fmla="*/ 108 h 108"/>
                <a:gd name="T2" fmla="*/ 6 w 48"/>
                <a:gd name="T3" fmla="*/ 108 h 108"/>
                <a:gd name="T4" fmla="*/ 0 w 48"/>
                <a:gd name="T5" fmla="*/ 102 h 108"/>
                <a:gd name="T6" fmla="*/ 0 w 48"/>
                <a:gd name="T7" fmla="*/ 6 h 108"/>
                <a:gd name="T8" fmla="*/ 6 w 48"/>
                <a:gd name="T9" fmla="*/ 0 h 108"/>
                <a:gd name="T10" fmla="*/ 42 w 48"/>
                <a:gd name="T11" fmla="*/ 0 h 108"/>
                <a:gd name="T12" fmla="*/ 48 w 48"/>
                <a:gd name="T13" fmla="*/ 6 h 108"/>
                <a:gd name="T14" fmla="*/ 48 w 48"/>
                <a:gd name="T15" fmla="*/ 102 h 108"/>
                <a:gd name="T16" fmla="*/ 42 w 48"/>
                <a:gd name="T17" fmla="*/ 108 h 108"/>
                <a:gd name="T18" fmla="*/ 12 w 48"/>
                <a:gd name="T19" fmla="*/ 96 h 108"/>
                <a:gd name="T20" fmla="*/ 36 w 48"/>
                <a:gd name="T21" fmla="*/ 96 h 108"/>
                <a:gd name="T22" fmla="*/ 36 w 48"/>
                <a:gd name="T23" fmla="*/ 12 h 108"/>
                <a:gd name="T24" fmla="*/ 12 w 48"/>
                <a:gd name="T25" fmla="*/ 12 h 108"/>
                <a:gd name="T26" fmla="*/ 12 w 48"/>
                <a:gd name="T2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08">
                  <a:moveTo>
                    <a:pt x="42" y="108"/>
                  </a:move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6"/>
                    <a:pt x="45" y="108"/>
                    <a:pt x="42" y="108"/>
                  </a:cubicBezTo>
                  <a:close/>
                  <a:moveTo>
                    <a:pt x="12" y="96"/>
                  </a:moveTo>
                  <a:cubicBezTo>
                    <a:pt x="36" y="96"/>
                    <a:pt x="36" y="96"/>
                    <a:pt x="36" y="9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5"/>
            <p:cNvSpPr>
              <a:spLocks noEditPoints="1"/>
            </p:cNvSpPr>
            <p:nvPr/>
          </p:nvSpPr>
          <p:spPr bwMode="auto">
            <a:xfrm>
              <a:off x="7063" y="739"/>
              <a:ext cx="71" cy="277"/>
            </a:xfrm>
            <a:custGeom>
              <a:avLst/>
              <a:gdLst>
                <a:gd name="T0" fmla="*/ 42 w 48"/>
                <a:gd name="T1" fmla="*/ 192 h 192"/>
                <a:gd name="T2" fmla="*/ 6 w 48"/>
                <a:gd name="T3" fmla="*/ 192 h 192"/>
                <a:gd name="T4" fmla="*/ 0 w 48"/>
                <a:gd name="T5" fmla="*/ 186 h 192"/>
                <a:gd name="T6" fmla="*/ 0 w 48"/>
                <a:gd name="T7" fmla="*/ 6 h 192"/>
                <a:gd name="T8" fmla="*/ 6 w 48"/>
                <a:gd name="T9" fmla="*/ 0 h 192"/>
                <a:gd name="T10" fmla="*/ 42 w 48"/>
                <a:gd name="T11" fmla="*/ 0 h 192"/>
                <a:gd name="T12" fmla="*/ 48 w 48"/>
                <a:gd name="T13" fmla="*/ 6 h 192"/>
                <a:gd name="T14" fmla="*/ 48 w 48"/>
                <a:gd name="T15" fmla="*/ 186 h 192"/>
                <a:gd name="T16" fmla="*/ 42 w 48"/>
                <a:gd name="T17" fmla="*/ 192 h 192"/>
                <a:gd name="T18" fmla="*/ 12 w 48"/>
                <a:gd name="T19" fmla="*/ 180 h 192"/>
                <a:gd name="T20" fmla="*/ 36 w 48"/>
                <a:gd name="T21" fmla="*/ 180 h 192"/>
                <a:gd name="T22" fmla="*/ 36 w 48"/>
                <a:gd name="T23" fmla="*/ 12 h 192"/>
                <a:gd name="T24" fmla="*/ 12 w 48"/>
                <a:gd name="T25" fmla="*/ 12 h 192"/>
                <a:gd name="T26" fmla="*/ 12 w 48"/>
                <a:gd name="T27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92">
                  <a:moveTo>
                    <a:pt x="42" y="192"/>
                  </a:moveTo>
                  <a:cubicBezTo>
                    <a:pt x="6" y="192"/>
                    <a:pt x="6" y="192"/>
                    <a:pt x="6" y="192"/>
                  </a:cubicBezTo>
                  <a:cubicBezTo>
                    <a:pt x="2" y="192"/>
                    <a:pt x="0" y="190"/>
                    <a:pt x="0" y="1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90"/>
                    <a:pt x="45" y="192"/>
                    <a:pt x="42" y="192"/>
                  </a:cubicBezTo>
                  <a:close/>
                  <a:moveTo>
                    <a:pt x="12" y="180"/>
                  </a:moveTo>
                  <a:cubicBezTo>
                    <a:pt x="36" y="180"/>
                    <a:pt x="36" y="180"/>
                    <a:pt x="36" y="18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6"/>
            <p:cNvSpPr>
              <a:spLocks noEditPoints="1"/>
            </p:cNvSpPr>
            <p:nvPr/>
          </p:nvSpPr>
          <p:spPr bwMode="auto">
            <a:xfrm>
              <a:off x="6753" y="774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7"/>
            <p:cNvSpPr>
              <a:spLocks noEditPoints="1"/>
            </p:cNvSpPr>
            <p:nvPr/>
          </p:nvSpPr>
          <p:spPr bwMode="auto">
            <a:xfrm>
              <a:off x="6859" y="687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68"/>
            <p:cNvSpPr>
              <a:spLocks noEditPoints="1"/>
            </p:cNvSpPr>
            <p:nvPr/>
          </p:nvSpPr>
          <p:spPr bwMode="auto">
            <a:xfrm>
              <a:off x="6966" y="722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69"/>
            <p:cNvSpPr>
              <a:spLocks noEditPoints="1"/>
            </p:cNvSpPr>
            <p:nvPr/>
          </p:nvSpPr>
          <p:spPr bwMode="auto">
            <a:xfrm>
              <a:off x="7072" y="600"/>
              <a:ext cx="54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0"/>
            <p:cNvSpPr>
              <a:spLocks/>
            </p:cNvSpPr>
            <p:nvPr/>
          </p:nvSpPr>
          <p:spPr bwMode="auto">
            <a:xfrm>
              <a:off x="6782" y="714"/>
              <a:ext cx="99" cy="84"/>
            </a:xfrm>
            <a:custGeom>
              <a:avLst/>
              <a:gdLst>
                <a:gd name="T0" fmla="*/ 7 w 67"/>
                <a:gd name="T1" fmla="*/ 58 h 58"/>
                <a:gd name="T2" fmla="*/ 2 w 67"/>
                <a:gd name="T3" fmla="*/ 56 h 58"/>
                <a:gd name="T4" fmla="*/ 3 w 67"/>
                <a:gd name="T5" fmla="*/ 47 h 58"/>
                <a:gd name="T6" fmla="*/ 57 w 67"/>
                <a:gd name="T7" fmla="*/ 3 h 58"/>
                <a:gd name="T8" fmla="*/ 65 w 67"/>
                <a:gd name="T9" fmla="*/ 3 h 58"/>
                <a:gd name="T10" fmla="*/ 64 w 67"/>
                <a:gd name="T11" fmla="*/ 12 h 58"/>
                <a:gd name="T12" fmla="*/ 11 w 67"/>
                <a:gd name="T13" fmla="*/ 56 h 58"/>
                <a:gd name="T14" fmla="*/ 7 w 67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8">
                  <a:moveTo>
                    <a:pt x="7" y="58"/>
                  </a:moveTo>
                  <a:cubicBezTo>
                    <a:pt x="5" y="58"/>
                    <a:pt x="3" y="57"/>
                    <a:pt x="2" y="56"/>
                  </a:cubicBezTo>
                  <a:cubicBezTo>
                    <a:pt x="0" y="53"/>
                    <a:pt x="0" y="49"/>
                    <a:pt x="3" y="4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9" y="0"/>
                    <a:pt x="63" y="1"/>
                    <a:pt x="65" y="3"/>
                  </a:cubicBezTo>
                  <a:cubicBezTo>
                    <a:pt x="67" y="6"/>
                    <a:pt x="67" y="10"/>
                    <a:pt x="64" y="1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1"/>
            <p:cNvSpPr>
              <a:spLocks/>
            </p:cNvSpPr>
            <p:nvPr/>
          </p:nvSpPr>
          <p:spPr bwMode="auto">
            <a:xfrm>
              <a:off x="6892" y="708"/>
              <a:ext cx="93" cy="44"/>
            </a:xfrm>
            <a:custGeom>
              <a:avLst/>
              <a:gdLst>
                <a:gd name="T0" fmla="*/ 57 w 63"/>
                <a:gd name="T1" fmla="*/ 30 h 30"/>
                <a:gd name="T2" fmla="*/ 55 w 63"/>
                <a:gd name="T3" fmla="*/ 29 h 30"/>
                <a:gd name="T4" fmla="*/ 5 w 63"/>
                <a:gd name="T5" fmla="*/ 13 h 30"/>
                <a:gd name="T6" fmla="*/ 1 w 63"/>
                <a:gd name="T7" fmla="*/ 5 h 30"/>
                <a:gd name="T8" fmla="*/ 9 w 63"/>
                <a:gd name="T9" fmla="*/ 2 h 30"/>
                <a:gd name="T10" fmla="*/ 58 w 63"/>
                <a:gd name="T11" fmla="*/ 18 h 30"/>
                <a:gd name="T12" fmla="*/ 62 w 63"/>
                <a:gd name="T13" fmla="*/ 26 h 30"/>
                <a:gd name="T14" fmla="*/ 57 w 63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0">
                  <a:moveTo>
                    <a:pt x="57" y="30"/>
                  </a:moveTo>
                  <a:cubicBezTo>
                    <a:pt x="56" y="30"/>
                    <a:pt x="55" y="30"/>
                    <a:pt x="55" y="2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2" y="19"/>
                    <a:pt x="63" y="23"/>
                    <a:pt x="62" y="26"/>
                  </a:cubicBezTo>
                  <a:cubicBezTo>
                    <a:pt x="61" y="28"/>
                    <a:pt x="59" y="30"/>
                    <a:pt x="5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2"/>
            <p:cNvSpPr>
              <a:spLocks/>
            </p:cNvSpPr>
            <p:nvPr/>
          </p:nvSpPr>
          <p:spPr bwMode="auto">
            <a:xfrm>
              <a:off x="6994" y="630"/>
              <a:ext cx="103" cy="113"/>
            </a:xfrm>
            <a:custGeom>
              <a:avLst/>
              <a:gdLst>
                <a:gd name="T0" fmla="*/ 6 w 70"/>
                <a:gd name="T1" fmla="*/ 78 h 78"/>
                <a:gd name="T2" fmla="*/ 3 w 70"/>
                <a:gd name="T3" fmla="*/ 77 h 78"/>
                <a:gd name="T4" fmla="*/ 2 w 70"/>
                <a:gd name="T5" fmla="*/ 68 h 78"/>
                <a:gd name="T6" fmla="*/ 58 w 70"/>
                <a:gd name="T7" fmla="*/ 3 h 78"/>
                <a:gd name="T8" fmla="*/ 67 w 70"/>
                <a:gd name="T9" fmla="*/ 2 h 78"/>
                <a:gd name="T10" fmla="*/ 67 w 70"/>
                <a:gd name="T11" fmla="*/ 10 h 78"/>
                <a:gd name="T12" fmla="*/ 11 w 70"/>
                <a:gd name="T13" fmla="*/ 76 h 78"/>
                <a:gd name="T14" fmla="*/ 6 w 70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8">
                  <a:moveTo>
                    <a:pt x="6" y="78"/>
                  </a:moveTo>
                  <a:cubicBezTo>
                    <a:pt x="5" y="78"/>
                    <a:pt x="4" y="78"/>
                    <a:pt x="3" y="77"/>
                  </a:cubicBezTo>
                  <a:cubicBezTo>
                    <a:pt x="0" y="75"/>
                    <a:pt x="0" y="71"/>
                    <a:pt x="2" y="6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2"/>
                  </a:cubicBezTo>
                  <a:cubicBezTo>
                    <a:pt x="69" y="4"/>
                    <a:pt x="70" y="8"/>
                    <a:pt x="67" y="10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8"/>
                    <a:pt x="8" y="78"/>
                    <a:pt x="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" name="Group 60" descr="up trending graph icon"/>
          <p:cNvGrpSpPr>
            <a:grpSpLocks noChangeAspect="1"/>
          </p:cNvGrpSpPr>
          <p:nvPr/>
        </p:nvGrpSpPr>
        <p:grpSpPr bwMode="auto">
          <a:xfrm>
            <a:off x="8737775" y="3443111"/>
            <a:ext cx="3213563" cy="3138136"/>
            <a:chOff x="6726" y="600"/>
            <a:chExt cx="426" cy="416"/>
          </a:xfrm>
          <a:solidFill>
            <a:schemeClr val="bg1">
              <a:alpha val="50000"/>
            </a:schemeClr>
          </a:solidFill>
        </p:grpSpPr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6726" y="999"/>
              <a:ext cx="426" cy="17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0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2"/>
            <p:cNvSpPr>
              <a:spLocks noEditPoints="1"/>
            </p:cNvSpPr>
            <p:nvPr/>
          </p:nvSpPr>
          <p:spPr bwMode="auto">
            <a:xfrm>
              <a:off x="6744" y="912"/>
              <a:ext cx="71" cy="104"/>
            </a:xfrm>
            <a:custGeom>
              <a:avLst/>
              <a:gdLst>
                <a:gd name="T0" fmla="*/ 42 w 48"/>
                <a:gd name="T1" fmla="*/ 72 h 72"/>
                <a:gd name="T2" fmla="*/ 6 w 48"/>
                <a:gd name="T3" fmla="*/ 72 h 72"/>
                <a:gd name="T4" fmla="*/ 0 w 48"/>
                <a:gd name="T5" fmla="*/ 66 h 72"/>
                <a:gd name="T6" fmla="*/ 0 w 48"/>
                <a:gd name="T7" fmla="*/ 6 h 72"/>
                <a:gd name="T8" fmla="*/ 6 w 48"/>
                <a:gd name="T9" fmla="*/ 0 h 72"/>
                <a:gd name="T10" fmla="*/ 42 w 48"/>
                <a:gd name="T11" fmla="*/ 0 h 72"/>
                <a:gd name="T12" fmla="*/ 48 w 48"/>
                <a:gd name="T13" fmla="*/ 6 h 72"/>
                <a:gd name="T14" fmla="*/ 48 w 48"/>
                <a:gd name="T15" fmla="*/ 66 h 72"/>
                <a:gd name="T16" fmla="*/ 42 w 48"/>
                <a:gd name="T17" fmla="*/ 72 h 72"/>
                <a:gd name="T18" fmla="*/ 12 w 48"/>
                <a:gd name="T19" fmla="*/ 60 h 72"/>
                <a:gd name="T20" fmla="*/ 36 w 48"/>
                <a:gd name="T21" fmla="*/ 60 h 72"/>
                <a:gd name="T22" fmla="*/ 36 w 48"/>
                <a:gd name="T23" fmla="*/ 12 h 72"/>
                <a:gd name="T24" fmla="*/ 12 w 48"/>
                <a:gd name="T25" fmla="*/ 12 h 72"/>
                <a:gd name="T26" fmla="*/ 12 w 48"/>
                <a:gd name="T27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72">
                  <a:moveTo>
                    <a:pt x="4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2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70"/>
                    <a:pt x="45" y="72"/>
                    <a:pt x="42" y="72"/>
                  </a:cubicBezTo>
                  <a:close/>
                  <a:moveTo>
                    <a:pt x="12" y="60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3"/>
            <p:cNvSpPr>
              <a:spLocks noEditPoints="1"/>
            </p:cNvSpPr>
            <p:nvPr/>
          </p:nvSpPr>
          <p:spPr bwMode="auto">
            <a:xfrm>
              <a:off x="6850" y="826"/>
              <a:ext cx="71" cy="190"/>
            </a:xfrm>
            <a:custGeom>
              <a:avLst/>
              <a:gdLst>
                <a:gd name="T0" fmla="*/ 42 w 48"/>
                <a:gd name="T1" fmla="*/ 132 h 132"/>
                <a:gd name="T2" fmla="*/ 6 w 48"/>
                <a:gd name="T3" fmla="*/ 132 h 132"/>
                <a:gd name="T4" fmla="*/ 0 w 48"/>
                <a:gd name="T5" fmla="*/ 126 h 132"/>
                <a:gd name="T6" fmla="*/ 0 w 48"/>
                <a:gd name="T7" fmla="*/ 6 h 132"/>
                <a:gd name="T8" fmla="*/ 6 w 48"/>
                <a:gd name="T9" fmla="*/ 0 h 132"/>
                <a:gd name="T10" fmla="*/ 42 w 48"/>
                <a:gd name="T11" fmla="*/ 0 h 132"/>
                <a:gd name="T12" fmla="*/ 48 w 48"/>
                <a:gd name="T13" fmla="*/ 6 h 132"/>
                <a:gd name="T14" fmla="*/ 48 w 48"/>
                <a:gd name="T15" fmla="*/ 126 h 132"/>
                <a:gd name="T16" fmla="*/ 42 w 48"/>
                <a:gd name="T17" fmla="*/ 132 h 132"/>
                <a:gd name="T18" fmla="*/ 12 w 48"/>
                <a:gd name="T19" fmla="*/ 120 h 132"/>
                <a:gd name="T20" fmla="*/ 36 w 48"/>
                <a:gd name="T21" fmla="*/ 120 h 132"/>
                <a:gd name="T22" fmla="*/ 36 w 48"/>
                <a:gd name="T23" fmla="*/ 12 h 132"/>
                <a:gd name="T24" fmla="*/ 12 w 48"/>
                <a:gd name="T25" fmla="*/ 12 h 132"/>
                <a:gd name="T26" fmla="*/ 12 w 48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32">
                  <a:moveTo>
                    <a:pt x="42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30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8" y="130"/>
                    <a:pt x="45" y="132"/>
                    <a:pt x="42" y="132"/>
                  </a:cubicBezTo>
                  <a:close/>
                  <a:moveTo>
                    <a:pt x="12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6957" y="860"/>
              <a:ext cx="71" cy="156"/>
            </a:xfrm>
            <a:custGeom>
              <a:avLst/>
              <a:gdLst>
                <a:gd name="T0" fmla="*/ 42 w 48"/>
                <a:gd name="T1" fmla="*/ 108 h 108"/>
                <a:gd name="T2" fmla="*/ 6 w 48"/>
                <a:gd name="T3" fmla="*/ 108 h 108"/>
                <a:gd name="T4" fmla="*/ 0 w 48"/>
                <a:gd name="T5" fmla="*/ 102 h 108"/>
                <a:gd name="T6" fmla="*/ 0 w 48"/>
                <a:gd name="T7" fmla="*/ 6 h 108"/>
                <a:gd name="T8" fmla="*/ 6 w 48"/>
                <a:gd name="T9" fmla="*/ 0 h 108"/>
                <a:gd name="T10" fmla="*/ 42 w 48"/>
                <a:gd name="T11" fmla="*/ 0 h 108"/>
                <a:gd name="T12" fmla="*/ 48 w 48"/>
                <a:gd name="T13" fmla="*/ 6 h 108"/>
                <a:gd name="T14" fmla="*/ 48 w 48"/>
                <a:gd name="T15" fmla="*/ 102 h 108"/>
                <a:gd name="T16" fmla="*/ 42 w 48"/>
                <a:gd name="T17" fmla="*/ 108 h 108"/>
                <a:gd name="T18" fmla="*/ 12 w 48"/>
                <a:gd name="T19" fmla="*/ 96 h 108"/>
                <a:gd name="T20" fmla="*/ 36 w 48"/>
                <a:gd name="T21" fmla="*/ 96 h 108"/>
                <a:gd name="T22" fmla="*/ 36 w 48"/>
                <a:gd name="T23" fmla="*/ 12 h 108"/>
                <a:gd name="T24" fmla="*/ 12 w 48"/>
                <a:gd name="T25" fmla="*/ 12 h 108"/>
                <a:gd name="T26" fmla="*/ 12 w 48"/>
                <a:gd name="T2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08">
                  <a:moveTo>
                    <a:pt x="42" y="108"/>
                  </a:move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6"/>
                    <a:pt x="45" y="108"/>
                    <a:pt x="42" y="108"/>
                  </a:cubicBezTo>
                  <a:close/>
                  <a:moveTo>
                    <a:pt x="12" y="96"/>
                  </a:moveTo>
                  <a:cubicBezTo>
                    <a:pt x="36" y="96"/>
                    <a:pt x="36" y="96"/>
                    <a:pt x="36" y="9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65"/>
            <p:cNvSpPr>
              <a:spLocks noEditPoints="1"/>
            </p:cNvSpPr>
            <p:nvPr/>
          </p:nvSpPr>
          <p:spPr bwMode="auto">
            <a:xfrm>
              <a:off x="7063" y="739"/>
              <a:ext cx="71" cy="277"/>
            </a:xfrm>
            <a:custGeom>
              <a:avLst/>
              <a:gdLst>
                <a:gd name="T0" fmla="*/ 42 w 48"/>
                <a:gd name="T1" fmla="*/ 192 h 192"/>
                <a:gd name="T2" fmla="*/ 6 w 48"/>
                <a:gd name="T3" fmla="*/ 192 h 192"/>
                <a:gd name="T4" fmla="*/ 0 w 48"/>
                <a:gd name="T5" fmla="*/ 186 h 192"/>
                <a:gd name="T6" fmla="*/ 0 w 48"/>
                <a:gd name="T7" fmla="*/ 6 h 192"/>
                <a:gd name="T8" fmla="*/ 6 w 48"/>
                <a:gd name="T9" fmla="*/ 0 h 192"/>
                <a:gd name="T10" fmla="*/ 42 w 48"/>
                <a:gd name="T11" fmla="*/ 0 h 192"/>
                <a:gd name="T12" fmla="*/ 48 w 48"/>
                <a:gd name="T13" fmla="*/ 6 h 192"/>
                <a:gd name="T14" fmla="*/ 48 w 48"/>
                <a:gd name="T15" fmla="*/ 186 h 192"/>
                <a:gd name="T16" fmla="*/ 42 w 48"/>
                <a:gd name="T17" fmla="*/ 192 h 192"/>
                <a:gd name="T18" fmla="*/ 12 w 48"/>
                <a:gd name="T19" fmla="*/ 180 h 192"/>
                <a:gd name="T20" fmla="*/ 36 w 48"/>
                <a:gd name="T21" fmla="*/ 180 h 192"/>
                <a:gd name="T22" fmla="*/ 36 w 48"/>
                <a:gd name="T23" fmla="*/ 12 h 192"/>
                <a:gd name="T24" fmla="*/ 12 w 48"/>
                <a:gd name="T25" fmla="*/ 12 h 192"/>
                <a:gd name="T26" fmla="*/ 12 w 48"/>
                <a:gd name="T27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92">
                  <a:moveTo>
                    <a:pt x="42" y="192"/>
                  </a:moveTo>
                  <a:cubicBezTo>
                    <a:pt x="6" y="192"/>
                    <a:pt x="6" y="192"/>
                    <a:pt x="6" y="192"/>
                  </a:cubicBezTo>
                  <a:cubicBezTo>
                    <a:pt x="2" y="192"/>
                    <a:pt x="0" y="190"/>
                    <a:pt x="0" y="1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90"/>
                    <a:pt x="45" y="192"/>
                    <a:pt x="42" y="192"/>
                  </a:cubicBezTo>
                  <a:close/>
                  <a:moveTo>
                    <a:pt x="12" y="180"/>
                  </a:moveTo>
                  <a:cubicBezTo>
                    <a:pt x="36" y="180"/>
                    <a:pt x="36" y="180"/>
                    <a:pt x="36" y="18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66"/>
            <p:cNvSpPr>
              <a:spLocks noEditPoints="1"/>
            </p:cNvSpPr>
            <p:nvPr/>
          </p:nvSpPr>
          <p:spPr bwMode="auto">
            <a:xfrm>
              <a:off x="6753" y="774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7"/>
            <p:cNvSpPr>
              <a:spLocks noEditPoints="1"/>
            </p:cNvSpPr>
            <p:nvPr/>
          </p:nvSpPr>
          <p:spPr bwMode="auto">
            <a:xfrm>
              <a:off x="6859" y="687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68"/>
            <p:cNvSpPr>
              <a:spLocks noEditPoints="1"/>
            </p:cNvSpPr>
            <p:nvPr/>
          </p:nvSpPr>
          <p:spPr bwMode="auto">
            <a:xfrm>
              <a:off x="6966" y="722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9"/>
            <p:cNvSpPr>
              <a:spLocks noEditPoints="1"/>
            </p:cNvSpPr>
            <p:nvPr/>
          </p:nvSpPr>
          <p:spPr bwMode="auto">
            <a:xfrm>
              <a:off x="7072" y="600"/>
              <a:ext cx="54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6782" y="714"/>
              <a:ext cx="99" cy="84"/>
            </a:xfrm>
            <a:custGeom>
              <a:avLst/>
              <a:gdLst>
                <a:gd name="T0" fmla="*/ 7 w 67"/>
                <a:gd name="T1" fmla="*/ 58 h 58"/>
                <a:gd name="T2" fmla="*/ 2 w 67"/>
                <a:gd name="T3" fmla="*/ 56 h 58"/>
                <a:gd name="T4" fmla="*/ 3 w 67"/>
                <a:gd name="T5" fmla="*/ 47 h 58"/>
                <a:gd name="T6" fmla="*/ 57 w 67"/>
                <a:gd name="T7" fmla="*/ 3 h 58"/>
                <a:gd name="T8" fmla="*/ 65 w 67"/>
                <a:gd name="T9" fmla="*/ 3 h 58"/>
                <a:gd name="T10" fmla="*/ 64 w 67"/>
                <a:gd name="T11" fmla="*/ 12 h 58"/>
                <a:gd name="T12" fmla="*/ 11 w 67"/>
                <a:gd name="T13" fmla="*/ 56 h 58"/>
                <a:gd name="T14" fmla="*/ 7 w 67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8">
                  <a:moveTo>
                    <a:pt x="7" y="58"/>
                  </a:moveTo>
                  <a:cubicBezTo>
                    <a:pt x="5" y="58"/>
                    <a:pt x="3" y="57"/>
                    <a:pt x="2" y="56"/>
                  </a:cubicBezTo>
                  <a:cubicBezTo>
                    <a:pt x="0" y="53"/>
                    <a:pt x="0" y="49"/>
                    <a:pt x="3" y="4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9" y="0"/>
                    <a:pt x="63" y="1"/>
                    <a:pt x="65" y="3"/>
                  </a:cubicBezTo>
                  <a:cubicBezTo>
                    <a:pt x="67" y="6"/>
                    <a:pt x="67" y="10"/>
                    <a:pt x="64" y="1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1"/>
            <p:cNvSpPr>
              <a:spLocks/>
            </p:cNvSpPr>
            <p:nvPr/>
          </p:nvSpPr>
          <p:spPr bwMode="auto">
            <a:xfrm>
              <a:off x="6892" y="708"/>
              <a:ext cx="93" cy="44"/>
            </a:xfrm>
            <a:custGeom>
              <a:avLst/>
              <a:gdLst>
                <a:gd name="T0" fmla="*/ 57 w 63"/>
                <a:gd name="T1" fmla="*/ 30 h 30"/>
                <a:gd name="T2" fmla="*/ 55 w 63"/>
                <a:gd name="T3" fmla="*/ 29 h 30"/>
                <a:gd name="T4" fmla="*/ 5 w 63"/>
                <a:gd name="T5" fmla="*/ 13 h 30"/>
                <a:gd name="T6" fmla="*/ 1 w 63"/>
                <a:gd name="T7" fmla="*/ 5 h 30"/>
                <a:gd name="T8" fmla="*/ 9 w 63"/>
                <a:gd name="T9" fmla="*/ 2 h 30"/>
                <a:gd name="T10" fmla="*/ 58 w 63"/>
                <a:gd name="T11" fmla="*/ 18 h 30"/>
                <a:gd name="T12" fmla="*/ 62 w 63"/>
                <a:gd name="T13" fmla="*/ 26 h 30"/>
                <a:gd name="T14" fmla="*/ 57 w 63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0">
                  <a:moveTo>
                    <a:pt x="57" y="30"/>
                  </a:moveTo>
                  <a:cubicBezTo>
                    <a:pt x="56" y="30"/>
                    <a:pt x="55" y="30"/>
                    <a:pt x="55" y="2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2" y="19"/>
                    <a:pt x="63" y="23"/>
                    <a:pt x="62" y="26"/>
                  </a:cubicBezTo>
                  <a:cubicBezTo>
                    <a:pt x="61" y="28"/>
                    <a:pt x="59" y="30"/>
                    <a:pt x="5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6994" y="630"/>
              <a:ext cx="103" cy="113"/>
            </a:xfrm>
            <a:custGeom>
              <a:avLst/>
              <a:gdLst>
                <a:gd name="T0" fmla="*/ 6 w 70"/>
                <a:gd name="T1" fmla="*/ 78 h 78"/>
                <a:gd name="T2" fmla="*/ 3 w 70"/>
                <a:gd name="T3" fmla="*/ 77 h 78"/>
                <a:gd name="T4" fmla="*/ 2 w 70"/>
                <a:gd name="T5" fmla="*/ 68 h 78"/>
                <a:gd name="T6" fmla="*/ 58 w 70"/>
                <a:gd name="T7" fmla="*/ 3 h 78"/>
                <a:gd name="T8" fmla="*/ 67 w 70"/>
                <a:gd name="T9" fmla="*/ 2 h 78"/>
                <a:gd name="T10" fmla="*/ 67 w 70"/>
                <a:gd name="T11" fmla="*/ 10 h 78"/>
                <a:gd name="T12" fmla="*/ 11 w 70"/>
                <a:gd name="T13" fmla="*/ 76 h 78"/>
                <a:gd name="T14" fmla="*/ 6 w 70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8">
                  <a:moveTo>
                    <a:pt x="6" y="78"/>
                  </a:moveTo>
                  <a:cubicBezTo>
                    <a:pt x="5" y="78"/>
                    <a:pt x="4" y="78"/>
                    <a:pt x="3" y="77"/>
                  </a:cubicBezTo>
                  <a:cubicBezTo>
                    <a:pt x="0" y="75"/>
                    <a:pt x="0" y="71"/>
                    <a:pt x="2" y="6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2"/>
                  </a:cubicBezTo>
                  <a:cubicBezTo>
                    <a:pt x="69" y="4"/>
                    <a:pt x="70" y="8"/>
                    <a:pt x="67" y="10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8"/>
                    <a:pt x="8" y="78"/>
                    <a:pt x="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67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Description: Bounce! </a:t>
            </a:r>
            <a:r>
              <a:rPr lang="en-US" dirty="0"/>
              <a:t>i</a:t>
            </a:r>
            <a:r>
              <a:rPr lang="en-US" dirty="0" smtClean="0"/>
              <a:t>s a company that manufactures tennis balls for sell to wholesalers, who in turn sell to retail stores.</a:t>
            </a:r>
            <a:endParaRPr lang="en-US" dirty="0"/>
          </a:p>
          <a:p>
            <a:r>
              <a:rPr lang="en-US" dirty="0" smtClean="0"/>
              <a:t>Efficiency Goal:  Improve supplier efficiency across the supply chain by 20% in 12 months.</a:t>
            </a:r>
          </a:p>
          <a:p>
            <a:r>
              <a:rPr lang="en-US" dirty="0"/>
              <a:t>Analyze </a:t>
            </a:r>
            <a:r>
              <a:rPr lang="en-US" dirty="0" smtClean="0"/>
              <a:t>the supply </a:t>
            </a:r>
            <a:r>
              <a:rPr lang="en-US" dirty="0"/>
              <a:t>chain </a:t>
            </a:r>
            <a:r>
              <a:rPr lang="en-US" dirty="0" smtClean="0"/>
              <a:t>scenario, </a:t>
            </a:r>
            <a:r>
              <a:rPr lang="en-US" dirty="0"/>
              <a:t>and devise a procurement decision strategy recommendation to enable the supply chain to achieve its efficiency goal, including how the business functions collaborate to enable procurement </a:t>
            </a:r>
            <a:r>
              <a:rPr lang="en-US" dirty="0" smtClean="0"/>
              <a:t>decisions.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chain scenario Analysis</a:t>
            </a:r>
            <a:endParaRPr lang="en-US" dirty="0"/>
          </a:p>
        </p:txBody>
      </p:sp>
      <p:grpSp>
        <p:nvGrpSpPr>
          <p:cNvPr id="6" name="Group 60" descr="up trending graph icon"/>
          <p:cNvGrpSpPr>
            <a:grpSpLocks noChangeAspect="1"/>
          </p:cNvGrpSpPr>
          <p:nvPr/>
        </p:nvGrpSpPr>
        <p:grpSpPr bwMode="auto">
          <a:xfrm>
            <a:off x="876869" y="2475798"/>
            <a:ext cx="594983" cy="581018"/>
            <a:chOff x="6726" y="600"/>
            <a:chExt cx="426" cy="416"/>
          </a:xfrm>
          <a:solidFill>
            <a:schemeClr val="accent1"/>
          </a:solidFill>
        </p:grpSpPr>
        <p:sp>
          <p:nvSpPr>
            <p:cNvPr id="7" name="Freeform 61"/>
            <p:cNvSpPr>
              <a:spLocks/>
            </p:cNvSpPr>
            <p:nvPr/>
          </p:nvSpPr>
          <p:spPr bwMode="auto">
            <a:xfrm>
              <a:off x="6726" y="999"/>
              <a:ext cx="426" cy="17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0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2"/>
            <p:cNvSpPr>
              <a:spLocks noEditPoints="1"/>
            </p:cNvSpPr>
            <p:nvPr/>
          </p:nvSpPr>
          <p:spPr bwMode="auto">
            <a:xfrm>
              <a:off x="6744" y="912"/>
              <a:ext cx="71" cy="104"/>
            </a:xfrm>
            <a:custGeom>
              <a:avLst/>
              <a:gdLst>
                <a:gd name="T0" fmla="*/ 42 w 48"/>
                <a:gd name="T1" fmla="*/ 72 h 72"/>
                <a:gd name="T2" fmla="*/ 6 w 48"/>
                <a:gd name="T3" fmla="*/ 72 h 72"/>
                <a:gd name="T4" fmla="*/ 0 w 48"/>
                <a:gd name="T5" fmla="*/ 66 h 72"/>
                <a:gd name="T6" fmla="*/ 0 w 48"/>
                <a:gd name="T7" fmla="*/ 6 h 72"/>
                <a:gd name="T8" fmla="*/ 6 w 48"/>
                <a:gd name="T9" fmla="*/ 0 h 72"/>
                <a:gd name="T10" fmla="*/ 42 w 48"/>
                <a:gd name="T11" fmla="*/ 0 h 72"/>
                <a:gd name="T12" fmla="*/ 48 w 48"/>
                <a:gd name="T13" fmla="*/ 6 h 72"/>
                <a:gd name="T14" fmla="*/ 48 w 48"/>
                <a:gd name="T15" fmla="*/ 66 h 72"/>
                <a:gd name="T16" fmla="*/ 42 w 48"/>
                <a:gd name="T17" fmla="*/ 72 h 72"/>
                <a:gd name="T18" fmla="*/ 12 w 48"/>
                <a:gd name="T19" fmla="*/ 60 h 72"/>
                <a:gd name="T20" fmla="*/ 36 w 48"/>
                <a:gd name="T21" fmla="*/ 60 h 72"/>
                <a:gd name="T22" fmla="*/ 36 w 48"/>
                <a:gd name="T23" fmla="*/ 12 h 72"/>
                <a:gd name="T24" fmla="*/ 12 w 48"/>
                <a:gd name="T25" fmla="*/ 12 h 72"/>
                <a:gd name="T26" fmla="*/ 12 w 48"/>
                <a:gd name="T27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72">
                  <a:moveTo>
                    <a:pt x="4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2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70"/>
                    <a:pt x="45" y="72"/>
                    <a:pt x="42" y="72"/>
                  </a:cubicBezTo>
                  <a:close/>
                  <a:moveTo>
                    <a:pt x="12" y="60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3"/>
            <p:cNvSpPr>
              <a:spLocks noEditPoints="1"/>
            </p:cNvSpPr>
            <p:nvPr/>
          </p:nvSpPr>
          <p:spPr bwMode="auto">
            <a:xfrm>
              <a:off x="6850" y="826"/>
              <a:ext cx="71" cy="190"/>
            </a:xfrm>
            <a:custGeom>
              <a:avLst/>
              <a:gdLst>
                <a:gd name="T0" fmla="*/ 42 w 48"/>
                <a:gd name="T1" fmla="*/ 132 h 132"/>
                <a:gd name="T2" fmla="*/ 6 w 48"/>
                <a:gd name="T3" fmla="*/ 132 h 132"/>
                <a:gd name="T4" fmla="*/ 0 w 48"/>
                <a:gd name="T5" fmla="*/ 126 h 132"/>
                <a:gd name="T6" fmla="*/ 0 w 48"/>
                <a:gd name="T7" fmla="*/ 6 h 132"/>
                <a:gd name="T8" fmla="*/ 6 w 48"/>
                <a:gd name="T9" fmla="*/ 0 h 132"/>
                <a:gd name="T10" fmla="*/ 42 w 48"/>
                <a:gd name="T11" fmla="*/ 0 h 132"/>
                <a:gd name="T12" fmla="*/ 48 w 48"/>
                <a:gd name="T13" fmla="*/ 6 h 132"/>
                <a:gd name="T14" fmla="*/ 48 w 48"/>
                <a:gd name="T15" fmla="*/ 126 h 132"/>
                <a:gd name="T16" fmla="*/ 42 w 48"/>
                <a:gd name="T17" fmla="*/ 132 h 132"/>
                <a:gd name="T18" fmla="*/ 12 w 48"/>
                <a:gd name="T19" fmla="*/ 120 h 132"/>
                <a:gd name="T20" fmla="*/ 36 w 48"/>
                <a:gd name="T21" fmla="*/ 120 h 132"/>
                <a:gd name="T22" fmla="*/ 36 w 48"/>
                <a:gd name="T23" fmla="*/ 12 h 132"/>
                <a:gd name="T24" fmla="*/ 12 w 48"/>
                <a:gd name="T25" fmla="*/ 12 h 132"/>
                <a:gd name="T26" fmla="*/ 12 w 48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32">
                  <a:moveTo>
                    <a:pt x="42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30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8" y="130"/>
                    <a:pt x="45" y="132"/>
                    <a:pt x="42" y="132"/>
                  </a:cubicBezTo>
                  <a:close/>
                  <a:moveTo>
                    <a:pt x="12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4"/>
            <p:cNvSpPr>
              <a:spLocks noEditPoints="1"/>
            </p:cNvSpPr>
            <p:nvPr/>
          </p:nvSpPr>
          <p:spPr bwMode="auto">
            <a:xfrm>
              <a:off x="6957" y="860"/>
              <a:ext cx="71" cy="156"/>
            </a:xfrm>
            <a:custGeom>
              <a:avLst/>
              <a:gdLst>
                <a:gd name="T0" fmla="*/ 42 w 48"/>
                <a:gd name="T1" fmla="*/ 108 h 108"/>
                <a:gd name="T2" fmla="*/ 6 w 48"/>
                <a:gd name="T3" fmla="*/ 108 h 108"/>
                <a:gd name="T4" fmla="*/ 0 w 48"/>
                <a:gd name="T5" fmla="*/ 102 h 108"/>
                <a:gd name="T6" fmla="*/ 0 w 48"/>
                <a:gd name="T7" fmla="*/ 6 h 108"/>
                <a:gd name="T8" fmla="*/ 6 w 48"/>
                <a:gd name="T9" fmla="*/ 0 h 108"/>
                <a:gd name="T10" fmla="*/ 42 w 48"/>
                <a:gd name="T11" fmla="*/ 0 h 108"/>
                <a:gd name="T12" fmla="*/ 48 w 48"/>
                <a:gd name="T13" fmla="*/ 6 h 108"/>
                <a:gd name="T14" fmla="*/ 48 w 48"/>
                <a:gd name="T15" fmla="*/ 102 h 108"/>
                <a:gd name="T16" fmla="*/ 42 w 48"/>
                <a:gd name="T17" fmla="*/ 108 h 108"/>
                <a:gd name="T18" fmla="*/ 12 w 48"/>
                <a:gd name="T19" fmla="*/ 96 h 108"/>
                <a:gd name="T20" fmla="*/ 36 w 48"/>
                <a:gd name="T21" fmla="*/ 96 h 108"/>
                <a:gd name="T22" fmla="*/ 36 w 48"/>
                <a:gd name="T23" fmla="*/ 12 h 108"/>
                <a:gd name="T24" fmla="*/ 12 w 48"/>
                <a:gd name="T25" fmla="*/ 12 h 108"/>
                <a:gd name="T26" fmla="*/ 12 w 48"/>
                <a:gd name="T2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08">
                  <a:moveTo>
                    <a:pt x="42" y="108"/>
                  </a:move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6"/>
                    <a:pt x="45" y="108"/>
                    <a:pt x="42" y="108"/>
                  </a:cubicBezTo>
                  <a:close/>
                  <a:moveTo>
                    <a:pt x="12" y="96"/>
                  </a:moveTo>
                  <a:cubicBezTo>
                    <a:pt x="36" y="96"/>
                    <a:pt x="36" y="96"/>
                    <a:pt x="36" y="9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5"/>
            <p:cNvSpPr>
              <a:spLocks noEditPoints="1"/>
            </p:cNvSpPr>
            <p:nvPr/>
          </p:nvSpPr>
          <p:spPr bwMode="auto">
            <a:xfrm>
              <a:off x="7063" y="739"/>
              <a:ext cx="71" cy="277"/>
            </a:xfrm>
            <a:custGeom>
              <a:avLst/>
              <a:gdLst>
                <a:gd name="T0" fmla="*/ 42 w 48"/>
                <a:gd name="T1" fmla="*/ 192 h 192"/>
                <a:gd name="T2" fmla="*/ 6 w 48"/>
                <a:gd name="T3" fmla="*/ 192 h 192"/>
                <a:gd name="T4" fmla="*/ 0 w 48"/>
                <a:gd name="T5" fmla="*/ 186 h 192"/>
                <a:gd name="T6" fmla="*/ 0 w 48"/>
                <a:gd name="T7" fmla="*/ 6 h 192"/>
                <a:gd name="T8" fmla="*/ 6 w 48"/>
                <a:gd name="T9" fmla="*/ 0 h 192"/>
                <a:gd name="T10" fmla="*/ 42 w 48"/>
                <a:gd name="T11" fmla="*/ 0 h 192"/>
                <a:gd name="T12" fmla="*/ 48 w 48"/>
                <a:gd name="T13" fmla="*/ 6 h 192"/>
                <a:gd name="T14" fmla="*/ 48 w 48"/>
                <a:gd name="T15" fmla="*/ 186 h 192"/>
                <a:gd name="T16" fmla="*/ 42 w 48"/>
                <a:gd name="T17" fmla="*/ 192 h 192"/>
                <a:gd name="T18" fmla="*/ 12 w 48"/>
                <a:gd name="T19" fmla="*/ 180 h 192"/>
                <a:gd name="T20" fmla="*/ 36 w 48"/>
                <a:gd name="T21" fmla="*/ 180 h 192"/>
                <a:gd name="T22" fmla="*/ 36 w 48"/>
                <a:gd name="T23" fmla="*/ 12 h 192"/>
                <a:gd name="T24" fmla="*/ 12 w 48"/>
                <a:gd name="T25" fmla="*/ 12 h 192"/>
                <a:gd name="T26" fmla="*/ 12 w 48"/>
                <a:gd name="T27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92">
                  <a:moveTo>
                    <a:pt x="42" y="192"/>
                  </a:moveTo>
                  <a:cubicBezTo>
                    <a:pt x="6" y="192"/>
                    <a:pt x="6" y="192"/>
                    <a:pt x="6" y="192"/>
                  </a:cubicBezTo>
                  <a:cubicBezTo>
                    <a:pt x="2" y="192"/>
                    <a:pt x="0" y="190"/>
                    <a:pt x="0" y="1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90"/>
                    <a:pt x="45" y="192"/>
                    <a:pt x="42" y="192"/>
                  </a:cubicBezTo>
                  <a:close/>
                  <a:moveTo>
                    <a:pt x="12" y="180"/>
                  </a:moveTo>
                  <a:cubicBezTo>
                    <a:pt x="36" y="180"/>
                    <a:pt x="36" y="180"/>
                    <a:pt x="36" y="18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6"/>
            <p:cNvSpPr>
              <a:spLocks noEditPoints="1"/>
            </p:cNvSpPr>
            <p:nvPr/>
          </p:nvSpPr>
          <p:spPr bwMode="auto">
            <a:xfrm>
              <a:off x="6753" y="774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7"/>
            <p:cNvSpPr>
              <a:spLocks noEditPoints="1"/>
            </p:cNvSpPr>
            <p:nvPr/>
          </p:nvSpPr>
          <p:spPr bwMode="auto">
            <a:xfrm>
              <a:off x="6859" y="687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68"/>
            <p:cNvSpPr>
              <a:spLocks noEditPoints="1"/>
            </p:cNvSpPr>
            <p:nvPr/>
          </p:nvSpPr>
          <p:spPr bwMode="auto">
            <a:xfrm>
              <a:off x="6966" y="722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69"/>
            <p:cNvSpPr>
              <a:spLocks noEditPoints="1"/>
            </p:cNvSpPr>
            <p:nvPr/>
          </p:nvSpPr>
          <p:spPr bwMode="auto">
            <a:xfrm>
              <a:off x="7072" y="600"/>
              <a:ext cx="54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0"/>
            <p:cNvSpPr>
              <a:spLocks/>
            </p:cNvSpPr>
            <p:nvPr/>
          </p:nvSpPr>
          <p:spPr bwMode="auto">
            <a:xfrm>
              <a:off x="6782" y="714"/>
              <a:ext cx="99" cy="84"/>
            </a:xfrm>
            <a:custGeom>
              <a:avLst/>
              <a:gdLst>
                <a:gd name="T0" fmla="*/ 7 w 67"/>
                <a:gd name="T1" fmla="*/ 58 h 58"/>
                <a:gd name="T2" fmla="*/ 2 w 67"/>
                <a:gd name="T3" fmla="*/ 56 h 58"/>
                <a:gd name="T4" fmla="*/ 3 w 67"/>
                <a:gd name="T5" fmla="*/ 47 h 58"/>
                <a:gd name="T6" fmla="*/ 57 w 67"/>
                <a:gd name="T7" fmla="*/ 3 h 58"/>
                <a:gd name="T8" fmla="*/ 65 w 67"/>
                <a:gd name="T9" fmla="*/ 3 h 58"/>
                <a:gd name="T10" fmla="*/ 64 w 67"/>
                <a:gd name="T11" fmla="*/ 12 h 58"/>
                <a:gd name="T12" fmla="*/ 11 w 67"/>
                <a:gd name="T13" fmla="*/ 56 h 58"/>
                <a:gd name="T14" fmla="*/ 7 w 67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8">
                  <a:moveTo>
                    <a:pt x="7" y="58"/>
                  </a:moveTo>
                  <a:cubicBezTo>
                    <a:pt x="5" y="58"/>
                    <a:pt x="3" y="57"/>
                    <a:pt x="2" y="56"/>
                  </a:cubicBezTo>
                  <a:cubicBezTo>
                    <a:pt x="0" y="53"/>
                    <a:pt x="0" y="49"/>
                    <a:pt x="3" y="4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9" y="0"/>
                    <a:pt x="63" y="1"/>
                    <a:pt x="65" y="3"/>
                  </a:cubicBezTo>
                  <a:cubicBezTo>
                    <a:pt x="67" y="6"/>
                    <a:pt x="67" y="10"/>
                    <a:pt x="64" y="1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1"/>
            <p:cNvSpPr>
              <a:spLocks/>
            </p:cNvSpPr>
            <p:nvPr/>
          </p:nvSpPr>
          <p:spPr bwMode="auto">
            <a:xfrm>
              <a:off x="6892" y="708"/>
              <a:ext cx="93" cy="44"/>
            </a:xfrm>
            <a:custGeom>
              <a:avLst/>
              <a:gdLst>
                <a:gd name="T0" fmla="*/ 57 w 63"/>
                <a:gd name="T1" fmla="*/ 30 h 30"/>
                <a:gd name="T2" fmla="*/ 55 w 63"/>
                <a:gd name="T3" fmla="*/ 29 h 30"/>
                <a:gd name="T4" fmla="*/ 5 w 63"/>
                <a:gd name="T5" fmla="*/ 13 h 30"/>
                <a:gd name="T6" fmla="*/ 1 w 63"/>
                <a:gd name="T7" fmla="*/ 5 h 30"/>
                <a:gd name="T8" fmla="*/ 9 w 63"/>
                <a:gd name="T9" fmla="*/ 2 h 30"/>
                <a:gd name="T10" fmla="*/ 58 w 63"/>
                <a:gd name="T11" fmla="*/ 18 h 30"/>
                <a:gd name="T12" fmla="*/ 62 w 63"/>
                <a:gd name="T13" fmla="*/ 26 h 30"/>
                <a:gd name="T14" fmla="*/ 57 w 63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0">
                  <a:moveTo>
                    <a:pt x="57" y="30"/>
                  </a:moveTo>
                  <a:cubicBezTo>
                    <a:pt x="56" y="30"/>
                    <a:pt x="55" y="30"/>
                    <a:pt x="55" y="2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2" y="19"/>
                    <a:pt x="63" y="23"/>
                    <a:pt x="62" y="26"/>
                  </a:cubicBezTo>
                  <a:cubicBezTo>
                    <a:pt x="61" y="28"/>
                    <a:pt x="59" y="30"/>
                    <a:pt x="5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2"/>
            <p:cNvSpPr>
              <a:spLocks/>
            </p:cNvSpPr>
            <p:nvPr/>
          </p:nvSpPr>
          <p:spPr bwMode="auto">
            <a:xfrm>
              <a:off x="6994" y="630"/>
              <a:ext cx="103" cy="113"/>
            </a:xfrm>
            <a:custGeom>
              <a:avLst/>
              <a:gdLst>
                <a:gd name="T0" fmla="*/ 6 w 70"/>
                <a:gd name="T1" fmla="*/ 78 h 78"/>
                <a:gd name="T2" fmla="*/ 3 w 70"/>
                <a:gd name="T3" fmla="*/ 77 h 78"/>
                <a:gd name="T4" fmla="*/ 2 w 70"/>
                <a:gd name="T5" fmla="*/ 68 h 78"/>
                <a:gd name="T6" fmla="*/ 58 w 70"/>
                <a:gd name="T7" fmla="*/ 3 h 78"/>
                <a:gd name="T8" fmla="*/ 67 w 70"/>
                <a:gd name="T9" fmla="*/ 2 h 78"/>
                <a:gd name="T10" fmla="*/ 67 w 70"/>
                <a:gd name="T11" fmla="*/ 10 h 78"/>
                <a:gd name="T12" fmla="*/ 11 w 70"/>
                <a:gd name="T13" fmla="*/ 76 h 78"/>
                <a:gd name="T14" fmla="*/ 6 w 70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8">
                  <a:moveTo>
                    <a:pt x="6" y="78"/>
                  </a:moveTo>
                  <a:cubicBezTo>
                    <a:pt x="5" y="78"/>
                    <a:pt x="4" y="78"/>
                    <a:pt x="3" y="77"/>
                  </a:cubicBezTo>
                  <a:cubicBezTo>
                    <a:pt x="0" y="75"/>
                    <a:pt x="0" y="71"/>
                    <a:pt x="2" y="6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2"/>
                  </a:cubicBezTo>
                  <a:cubicBezTo>
                    <a:pt x="69" y="4"/>
                    <a:pt x="70" y="8"/>
                    <a:pt x="67" y="10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8"/>
                    <a:pt x="8" y="78"/>
                    <a:pt x="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" name="Group 60" descr="up trending graph icon"/>
          <p:cNvGrpSpPr>
            <a:grpSpLocks noChangeAspect="1"/>
          </p:cNvGrpSpPr>
          <p:nvPr/>
        </p:nvGrpSpPr>
        <p:grpSpPr bwMode="auto">
          <a:xfrm>
            <a:off x="8737775" y="3443111"/>
            <a:ext cx="3213563" cy="3138136"/>
            <a:chOff x="6726" y="600"/>
            <a:chExt cx="426" cy="416"/>
          </a:xfrm>
          <a:solidFill>
            <a:schemeClr val="bg1">
              <a:alpha val="50000"/>
            </a:schemeClr>
          </a:solidFill>
        </p:grpSpPr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6726" y="999"/>
              <a:ext cx="426" cy="17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0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2"/>
            <p:cNvSpPr>
              <a:spLocks noEditPoints="1"/>
            </p:cNvSpPr>
            <p:nvPr/>
          </p:nvSpPr>
          <p:spPr bwMode="auto">
            <a:xfrm>
              <a:off x="6744" y="912"/>
              <a:ext cx="71" cy="104"/>
            </a:xfrm>
            <a:custGeom>
              <a:avLst/>
              <a:gdLst>
                <a:gd name="T0" fmla="*/ 42 w 48"/>
                <a:gd name="T1" fmla="*/ 72 h 72"/>
                <a:gd name="T2" fmla="*/ 6 w 48"/>
                <a:gd name="T3" fmla="*/ 72 h 72"/>
                <a:gd name="T4" fmla="*/ 0 w 48"/>
                <a:gd name="T5" fmla="*/ 66 h 72"/>
                <a:gd name="T6" fmla="*/ 0 w 48"/>
                <a:gd name="T7" fmla="*/ 6 h 72"/>
                <a:gd name="T8" fmla="*/ 6 w 48"/>
                <a:gd name="T9" fmla="*/ 0 h 72"/>
                <a:gd name="T10" fmla="*/ 42 w 48"/>
                <a:gd name="T11" fmla="*/ 0 h 72"/>
                <a:gd name="T12" fmla="*/ 48 w 48"/>
                <a:gd name="T13" fmla="*/ 6 h 72"/>
                <a:gd name="T14" fmla="*/ 48 w 48"/>
                <a:gd name="T15" fmla="*/ 66 h 72"/>
                <a:gd name="T16" fmla="*/ 42 w 48"/>
                <a:gd name="T17" fmla="*/ 72 h 72"/>
                <a:gd name="T18" fmla="*/ 12 w 48"/>
                <a:gd name="T19" fmla="*/ 60 h 72"/>
                <a:gd name="T20" fmla="*/ 36 w 48"/>
                <a:gd name="T21" fmla="*/ 60 h 72"/>
                <a:gd name="T22" fmla="*/ 36 w 48"/>
                <a:gd name="T23" fmla="*/ 12 h 72"/>
                <a:gd name="T24" fmla="*/ 12 w 48"/>
                <a:gd name="T25" fmla="*/ 12 h 72"/>
                <a:gd name="T26" fmla="*/ 12 w 48"/>
                <a:gd name="T27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72">
                  <a:moveTo>
                    <a:pt x="4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2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70"/>
                    <a:pt x="45" y="72"/>
                    <a:pt x="42" y="72"/>
                  </a:cubicBezTo>
                  <a:close/>
                  <a:moveTo>
                    <a:pt x="12" y="60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3"/>
            <p:cNvSpPr>
              <a:spLocks noEditPoints="1"/>
            </p:cNvSpPr>
            <p:nvPr/>
          </p:nvSpPr>
          <p:spPr bwMode="auto">
            <a:xfrm>
              <a:off x="6850" y="826"/>
              <a:ext cx="71" cy="190"/>
            </a:xfrm>
            <a:custGeom>
              <a:avLst/>
              <a:gdLst>
                <a:gd name="T0" fmla="*/ 42 w 48"/>
                <a:gd name="T1" fmla="*/ 132 h 132"/>
                <a:gd name="T2" fmla="*/ 6 w 48"/>
                <a:gd name="T3" fmla="*/ 132 h 132"/>
                <a:gd name="T4" fmla="*/ 0 w 48"/>
                <a:gd name="T5" fmla="*/ 126 h 132"/>
                <a:gd name="T6" fmla="*/ 0 w 48"/>
                <a:gd name="T7" fmla="*/ 6 h 132"/>
                <a:gd name="T8" fmla="*/ 6 w 48"/>
                <a:gd name="T9" fmla="*/ 0 h 132"/>
                <a:gd name="T10" fmla="*/ 42 w 48"/>
                <a:gd name="T11" fmla="*/ 0 h 132"/>
                <a:gd name="T12" fmla="*/ 48 w 48"/>
                <a:gd name="T13" fmla="*/ 6 h 132"/>
                <a:gd name="T14" fmla="*/ 48 w 48"/>
                <a:gd name="T15" fmla="*/ 126 h 132"/>
                <a:gd name="T16" fmla="*/ 42 w 48"/>
                <a:gd name="T17" fmla="*/ 132 h 132"/>
                <a:gd name="T18" fmla="*/ 12 w 48"/>
                <a:gd name="T19" fmla="*/ 120 h 132"/>
                <a:gd name="T20" fmla="*/ 36 w 48"/>
                <a:gd name="T21" fmla="*/ 120 h 132"/>
                <a:gd name="T22" fmla="*/ 36 w 48"/>
                <a:gd name="T23" fmla="*/ 12 h 132"/>
                <a:gd name="T24" fmla="*/ 12 w 48"/>
                <a:gd name="T25" fmla="*/ 12 h 132"/>
                <a:gd name="T26" fmla="*/ 12 w 48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32">
                  <a:moveTo>
                    <a:pt x="42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30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8" y="130"/>
                    <a:pt x="45" y="132"/>
                    <a:pt x="42" y="132"/>
                  </a:cubicBezTo>
                  <a:close/>
                  <a:moveTo>
                    <a:pt x="12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6957" y="860"/>
              <a:ext cx="71" cy="156"/>
            </a:xfrm>
            <a:custGeom>
              <a:avLst/>
              <a:gdLst>
                <a:gd name="T0" fmla="*/ 42 w 48"/>
                <a:gd name="T1" fmla="*/ 108 h 108"/>
                <a:gd name="T2" fmla="*/ 6 w 48"/>
                <a:gd name="T3" fmla="*/ 108 h 108"/>
                <a:gd name="T4" fmla="*/ 0 w 48"/>
                <a:gd name="T5" fmla="*/ 102 h 108"/>
                <a:gd name="T6" fmla="*/ 0 w 48"/>
                <a:gd name="T7" fmla="*/ 6 h 108"/>
                <a:gd name="T8" fmla="*/ 6 w 48"/>
                <a:gd name="T9" fmla="*/ 0 h 108"/>
                <a:gd name="T10" fmla="*/ 42 w 48"/>
                <a:gd name="T11" fmla="*/ 0 h 108"/>
                <a:gd name="T12" fmla="*/ 48 w 48"/>
                <a:gd name="T13" fmla="*/ 6 h 108"/>
                <a:gd name="T14" fmla="*/ 48 w 48"/>
                <a:gd name="T15" fmla="*/ 102 h 108"/>
                <a:gd name="T16" fmla="*/ 42 w 48"/>
                <a:gd name="T17" fmla="*/ 108 h 108"/>
                <a:gd name="T18" fmla="*/ 12 w 48"/>
                <a:gd name="T19" fmla="*/ 96 h 108"/>
                <a:gd name="T20" fmla="*/ 36 w 48"/>
                <a:gd name="T21" fmla="*/ 96 h 108"/>
                <a:gd name="T22" fmla="*/ 36 w 48"/>
                <a:gd name="T23" fmla="*/ 12 h 108"/>
                <a:gd name="T24" fmla="*/ 12 w 48"/>
                <a:gd name="T25" fmla="*/ 12 h 108"/>
                <a:gd name="T26" fmla="*/ 12 w 48"/>
                <a:gd name="T2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08">
                  <a:moveTo>
                    <a:pt x="42" y="108"/>
                  </a:move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6"/>
                    <a:pt x="45" y="108"/>
                    <a:pt x="42" y="108"/>
                  </a:cubicBezTo>
                  <a:close/>
                  <a:moveTo>
                    <a:pt x="12" y="96"/>
                  </a:moveTo>
                  <a:cubicBezTo>
                    <a:pt x="36" y="96"/>
                    <a:pt x="36" y="96"/>
                    <a:pt x="36" y="9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65"/>
            <p:cNvSpPr>
              <a:spLocks noEditPoints="1"/>
            </p:cNvSpPr>
            <p:nvPr/>
          </p:nvSpPr>
          <p:spPr bwMode="auto">
            <a:xfrm>
              <a:off x="7063" y="739"/>
              <a:ext cx="71" cy="277"/>
            </a:xfrm>
            <a:custGeom>
              <a:avLst/>
              <a:gdLst>
                <a:gd name="T0" fmla="*/ 42 w 48"/>
                <a:gd name="T1" fmla="*/ 192 h 192"/>
                <a:gd name="T2" fmla="*/ 6 w 48"/>
                <a:gd name="T3" fmla="*/ 192 h 192"/>
                <a:gd name="T4" fmla="*/ 0 w 48"/>
                <a:gd name="T5" fmla="*/ 186 h 192"/>
                <a:gd name="T6" fmla="*/ 0 w 48"/>
                <a:gd name="T7" fmla="*/ 6 h 192"/>
                <a:gd name="T8" fmla="*/ 6 w 48"/>
                <a:gd name="T9" fmla="*/ 0 h 192"/>
                <a:gd name="T10" fmla="*/ 42 w 48"/>
                <a:gd name="T11" fmla="*/ 0 h 192"/>
                <a:gd name="T12" fmla="*/ 48 w 48"/>
                <a:gd name="T13" fmla="*/ 6 h 192"/>
                <a:gd name="T14" fmla="*/ 48 w 48"/>
                <a:gd name="T15" fmla="*/ 186 h 192"/>
                <a:gd name="T16" fmla="*/ 42 w 48"/>
                <a:gd name="T17" fmla="*/ 192 h 192"/>
                <a:gd name="T18" fmla="*/ 12 w 48"/>
                <a:gd name="T19" fmla="*/ 180 h 192"/>
                <a:gd name="T20" fmla="*/ 36 w 48"/>
                <a:gd name="T21" fmla="*/ 180 h 192"/>
                <a:gd name="T22" fmla="*/ 36 w 48"/>
                <a:gd name="T23" fmla="*/ 12 h 192"/>
                <a:gd name="T24" fmla="*/ 12 w 48"/>
                <a:gd name="T25" fmla="*/ 12 h 192"/>
                <a:gd name="T26" fmla="*/ 12 w 48"/>
                <a:gd name="T27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92">
                  <a:moveTo>
                    <a:pt x="42" y="192"/>
                  </a:moveTo>
                  <a:cubicBezTo>
                    <a:pt x="6" y="192"/>
                    <a:pt x="6" y="192"/>
                    <a:pt x="6" y="192"/>
                  </a:cubicBezTo>
                  <a:cubicBezTo>
                    <a:pt x="2" y="192"/>
                    <a:pt x="0" y="190"/>
                    <a:pt x="0" y="1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90"/>
                    <a:pt x="45" y="192"/>
                    <a:pt x="42" y="192"/>
                  </a:cubicBezTo>
                  <a:close/>
                  <a:moveTo>
                    <a:pt x="12" y="180"/>
                  </a:moveTo>
                  <a:cubicBezTo>
                    <a:pt x="36" y="180"/>
                    <a:pt x="36" y="180"/>
                    <a:pt x="36" y="18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66"/>
            <p:cNvSpPr>
              <a:spLocks noEditPoints="1"/>
            </p:cNvSpPr>
            <p:nvPr/>
          </p:nvSpPr>
          <p:spPr bwMode="auto">
            <a:xfrm>
              <a:off x="6753" y="774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7"/>
            <p:cNvSpPr>
              <a:spLocks noEditPoints="1"/>
            </p:cNvSpPr>
            <p:nvPr/>
          </p:nvSpPr>
          <p:spPr bwMode="auto">
            <a:xfrm>
              <a:off x="6859" y="687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68"/>
            <p:cNvSpPr>
              <a:spLocks noEditPoints="1"/>
            </p:cNvSpPr>
            <p:nvPr/>
          </p:nvSpPr>
          <p:spPr bwMode="auto">
            <a:xfrm>
              <a:off x="6966" y="722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9"/>
            <p:cNvSpPr>
              <a:spLocks noEditPoints="1"/>
            </p:cNvSpPr>
            <p:nvPr/>
          </p:nvSpPr>
          <p:spPr bwMode="auto">
            <a:xfrm>
              <a:off x="7072" y="600"/>
              <a:ext cx="54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6782" y="714"/>
              <a:ext cx="99" cy="84"/>
            </a:xfrm>
            <a:custGeom>
              <a:avLst/>
              <a:gdLst>
                <a:gd name="T0" fmla="*/ 7 w 67"/>
                <a:gd name="T1" fmla="*/ 58 h 58"/>
                <a:gd name="T2" fmla="*/ 2 w 67"/>
                <a:gd name="T3" fmla="*/ 56 h 58"/>
                <a:gd name="T4" fmla="*/ 3 w 67"/>
                <a:gd name="T5" fmla="*/ 47 h 58"/>
                <a:gd name="T6" fmla="*/ 57 w 67"/>
                <a:gd name="T7" fmla="*/ 3 h 58"/>
                <a:gd name="T8" fmla="*/ 65 w 67"/>
                <a:gd name="T9" fmla="*/ 3 h 58"/>
                <a:gd name="T10" fmla="*/ 64 w 67"/>
                <a:gd name="T11" fmla="*/ 12 h 58"/>
                <a:gd name="T12" fmla="*/ 11 w 67"/>
                <a:gd name="T13" fmla="*/ 56 h 58"/>
                <a:gd name="T14" fmla="*/ 7 w 67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8">
                  <a:moveTo>
                    <a:pt x="7" y="58"/>
                  </a:moveTo>
                  <a:cubicBezTo>
                    <a:pt x="5" y="58"/>
                    <a:pt x="3" y="57"/>
                    <a:pt x="2" y="56"/>
                  </a:cubicBezTo>
                  <a:cubicBezTo>
                    <a:pt x="0" y="53"/>
                    <a:pt x="0" y="49"/>
                    <a:pt x="3" y="4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9" y="0"/>
                    <a:pt x="63" y="1"/>
                    <a:pt x="65" y="3"/>
                  </a:cubicBezTo>
                  <a:cubicBezTo>
                    <a:pt x="67" y="6"/>
                    <a:pt x="67" y="10"/>
                    <a:pt x="64" y="1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1"/>
            <p:cNvSpPr>
              <a:spLocks/>
            </p:cNvSpPr>
            <p:nvPr/>
          </p:nvSpPr>
          <p:spPr bwMode="auto">
            <a:xfrm>
              <a:off x="6892" y="708"/>
              <a:ext cx="93" cy="44"/>
            </a:xfrm>
            <a:custGeom>
              <a:avLst/>
              <a:gdLst>
                <a:gd name="T0" fmla="*/ 57 w 63"/>
                <a:gd name="T1" fmla="*/ 30 h 30"/>
                <a:gd name="T2" fmla="*/ 55 w 63"/>
                <a:gd name="T3" fmla="*/ 29 h 30"/>
                <a:gd name="T4" fmla="*/ 5 w 63"/>
                <a:gd name="T5" fmla="*/ 13 h 30"/>
                <a:gd name="T6" fmla="*/ 1 w 63"/>
                <a:gd name="T7" fmla="*/ 5 h 30"/>
                <a:gd name="T8" fmla="*/ 9 w 63"/>
                <a:gd name="T9" fmla="*/ 2 h 30"/>
                <a:gd name="T10" fmla="*/ 58 w 63"/>
                <a:gd name="T11" fmla="*/ 18 h 30"/>
                <a:gd name="T12" fmla="*/ 62 w 63"/>
                <a:gd name="T13" fmla="*/ 26 h 30"/>
                <a:gd name="T14" fmla="*/ 57 w 63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0">
                  <a:moveTo>
                    <a:pt x="57" y="30"/>
                  </a:moveTo>
                  <a:cubicBezTo>
                    <a:pt x="56" y="30"/>
                    <a:pt x="55" y="30"/>
                    <a:pt x="55" y="2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2" y="19"/>
                    <a:pt x="63" y="23"/>
                    <a:pt x="62" y="26"/>
                  </a:cubicBezTo>
                  <a:cubicBezTo>
                    <a:pt x="61" y="28"/>
                    <a:pt x="59" y="30"/>
                    <a:pt x="5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6994" y="630"/>
              <a:ext cx="103" cy="113"/>
            </a:xfrm>
            <a:custGeom>
              <a:avLst/>
              <a:gdLst>
                <a:gd name="T0" fmla="*/ 6 w 70"/>
                <a:gd name="T1" fmla="*/ 78 h 78"/>
                <a:gd name="T2" fmla="*/ 3 w 70"/>
                <a:gd name="T3" fmla="*/ 77 h 78"/>
                <a:gd name="T4" fmla="*/ 2 w 70"/>
                <a:gd name="T5" fmla="*/ 68 h 78"/>
                <a:gd name="T6" fmla="*/ 58 w 70"/>
                <a:gd name="T7" fmla="*/ 3 h 78"/>
                <a:gd name="T8" fmla="*/ 67 w 70"/>
                <a:gd name="T9" fmla="*/ 2 h 78"/>
                <a:gd name="T10" fmla="*/ 67 w 70"/>
                <a:gd name="T11" fmla="*/ 10 h 78"/>
                <a:gd name="T12" fmla="*/ 11 w 70"/>
                <a:gd name="T13" fmla="*/ 76 h 78"/>
                <a:gd name="T14" fmla="*/ 6 w 70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8">
                  <a:moveTo>
                    <a:pt x="6" y="78"/>
                  </a:moveTo>
                  <a:cubicBezTo>
                    <a:pt x="5" y="78"/>
                    <a:pt x="4" y="78"/>
                    <a:pt x="3" y="77"/>
                  </a:cubicBezTo>
                  <a:cubicBezTo>
                    <a:pt x="0" y="75"/>
                    <a:pt x="0" y="71"/>
                    <a:pt x="2" y="6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2"/>
                  </a:cubicBezTo>
                  <a:cubicBezTo>
                    <a:pt x="69" y="4"/>
                    <a:pt x="70" y="8"/>
                    <a:pt x="67" y="10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8"/>
                    <a:pt x="8" y="78"/>
                    <a:pt x="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9591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ctr"/>
            <a:r>
              <a:rPr lang="en-US" dirty="0"/>
              <a:t>Summarize key points from the analysis.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pSp>
        <p:nvGrpSpPr>
          <p:cNvPr id="6" name="Group 60" descr="up trending graph icon"/>
          <p:cNvGrpSpPr>
            <a:grpSpLocks noChangeAspect="1"/>
          </p:cNvGrpSpPr>
          <p:nvPr/>
        </p:nvGrpSpPr>
        <p:grpSpPr bwMode="auto">
          <a:xfrm>
            <a:off x="876869" y="2475798"/>
            <a:ext cx="594983" cy="581018"/>
            <a:chOff x="6726" y="600"/>
            <a:chExt cx="426" cy="416"/>
          </a:xfrm>
          <a:solidFill>
            <a:schemeClr val="accent1"/>
          </a:solidFill>
        </p:grpSpPr>
        <p:sp>
          <p:nvSpPr>
            <p:cNvPr id="7" name="Freeform 61"/>
            <p:cNvSpPr>
              <a:spLocks/>
            </p:cNvSpPr>
            <p:nvPr/>
          </p:nvSpPr>
          <p:spPr bwMode="auto">
            <a:xfrm>
              <a:off x="6726" y="999"/>
              <a:ext cx="426" cy="17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0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2"/>
            <p:cNvSpPr>
              <a:spLocks noEditPoints="1"/>
            </p:cNvSpPr>
            <p:nvPr/>
          </p:nvSpPr>
          <p:spPr bwMode="auto">
            <a:xfrm>
              <a:off x="6744" y="912"/>
              <a:ext cx="71" cy="104"/>
            </a:xfrm>
            <a:custGeom>
              <a:avLst/>
              <a:gdLst>
                <a:gd name="T0" fmla="*/ 42 w 48"/>
                <a:gd name="T1" fmla="*/ 72 h 72"/>
                <a:gd name="T2" fmla="*/ 6 w 48"/>
                <a:gd name="T3" fmla="*/ 72 h 72"/>
                <a:gd name="T4" fmla="*/ 0 w 48"/>
                <a:gd name="T5" fmla="*/ 66 h 72"/>
                <a:gd name="T6" fmla="*/ 0 w 48"/>
                <a:gd name="T7" fmla="*/ 6 h 72"/>
                <a:gd name="T8" fmla="*/ 6 w 48"/>
                <a:gd name="T9" fmla="*/ 0 h 72"/>
                <a:gd name="T10" fmla="*/ 42 w 48"/>
                <a:gd name="T11" fmla="*/ 0 h 72"/>
                <a:gd name="T12" fmla="*/ 48 w 48"/>
                <a:gd name="T13" fmla="*/ 6 h 72"/>
                <a:gd name="T14" fmla="*/ 48 w 48"/>
                <a:gd name="T15" fmla="*/ 66 h 72"/>
                <a:gd name="T16" fmla="*/ 42 w 48"/>
                <a:gd name="T17" fmla="*/ 72 h 72"/>
                <a:gd name="T18" fmla="*/ 12 w 48"/>
                <a:gd name="T19" fmla="*/ 60 h 72"/>
                <a:gd name="T20" fmla="*/ 36 w 48"/>
                <a:gd name="T21" fmla="*/ 60 h 72"/>
                <a:gd name="T22" fmla="*/ 36 w 48"/>
                <a:gd name="T23" fmla="*/ 12 h 72"/>
                <a:gd name="T24" fmla="*/ 12 w 48"/>
                <a:gd name="T25" fmla="*/ 12 h 72"/>
                <a:gd name="T26" fmla="*/ 12 w 48"/>
                <a:gd name="T27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72">
                  <a:moveTo>
                    <a:pt x="4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2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70"/>
                    <a:pt x="45" y="72"/>
                    <a:pt x="42" y="72"/>
                  </a:cubicBezTo>
                  <a:close/>
                  <a:moveTo>
                    <a:pt x="12" y="60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3"/>
            <p:cNvSpPr>
              <a:spLocks noEditPoints="1"/>
            </p:cNvSpPr>
            <p:nvPr/>
          </p:nvSpPr>
          <p:spPr bwMode="auto">
            <a:xfrm>
              <a:off x="6850" y="826"/>
              <a:ext cx="71" cy="190"/>
            </a:xfrm>
            <a:custGeom>
              <a:avLst/>
              <a:gdLst>
                <a:gd name="T0" fmla="*/ 42 w 48"/>
                <a:gd name="T1" fmla="*/ 132 h 132"/>
                <a:gd name="T2" fmla="*/ 6 w 48"/>
                <a:gd name="T3" fmla="*/ 132 h 132"/>
                <a:gd name="T4" fmla="*/ 0 w 48"/>
                <a:gd name="T5" fmla="*/ 126 h 132"/>
                <a:gd name="T6" fmla="*/ 0 w 48"/>
                <a:gd name="T7" fmla="*/ 6 h 132"/>
                <a:gd name="T8" fmla="*/ 6 w 48"/>
                <a:gd name="T9" fmla="*/ 0 h 132"/>
                <a:gd name="T10" fmla="*/ 42 w 48"/>
                <a:gd name="T11" fmla="*/ 0 h 132"/>
                <a:gd name="T12" fmla="*/ 48 w 48"/>
                <a:gd name="T13" fmla="*/ 6 h 132"/>
                <a:gd name="T14" fmla="*/ 48 w 48"/>
                <a:gd name="T15" fmla="*/ 126 h 132"/>
                <a:gd name="T16" fmla="*/ 42 w 48"/>
                <a:gd name="T17" fmla="*/ 132 h 132"/>
                <a:gd name="T18" fmla="*/ 12 w 48"/>
                <a:gd name="T19" fmla="*/ 120 h 132"/>
                <a:gd name="T20" fmla="*/ 36 w 48"/>
                <a:gd name="T21" fmla="*/ 120 h 132"/>
                <a:gd name="T22" fmla="*/ 36 w 48"/>
                <a:gd name="T23" fmla="*/ 12 h 132"/>
                <a:gd name="T24" fmla="*/ 12 w 48"/>
                <a:gd name="T25" fmla="*/ 12 h 132"/>
                <a:gd name="T26" fmla="*/ 12 w 48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32">
                  <a:moveTo>
                    <a:pt x="42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30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8" y="130"/>
                    <a:pt x="45" y="132"/>
                    <a:pt x="42" y="132"/>
                  </a:cubicBezTo>
                  <a:close/>
                  <a:moveTo>
                    <a:pt x="12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4"/>
            <p:cNvSpPr>
              <a:spLocks noEditPoints="1"/>
            </p:cNvSpPr>
            <p:nvPr/>
          </p:nvSpPr>
          <p:spPr bwMode="auto">
            <a:xfrm>
              <a:off x="6957" y="860"/>
              <a:ext cx="71" cy="156"/>
            </a:xfrm>
            <a:custGeom>
              <a:avLst/>
              <a:gdLst>
                <a:gd name="T0" fmla="*/ 42 w 48"/>
                <a:gd name="T1" fmla="*/ 108 h 108"/>
                <a:gd name="T2" fmla="*/ 6 w 48"/>
                <a:gd name="T3" fmla="*/ 108 h 108"/>
                <a:gd name="T4" fmla="*/ 0 w 48"/>
                <a:gd name="T5" fmla="*/ 102 h 108"/>
                <a:gd name="T6" fmla="*/ 0 w 48"/>
                <a:gd name="T7" fmla="*/ 6 h 108"/>
                <a:gd name="T8" fmla="*/ 6 w 48"/>
                <a:gd name="T9" fmla="*/ 0 h 108"/>
                <a:gd name="T10" fmla="*/ 42 w 48"/>
                <a:gd name="T11" fmla="*/ 0 h 108"/>
                <a:gd name="T12" fmla="*/ 48 w 48"/>
                <a:gd name="T13" fmla="*/ 6 h 108"/>
                <a:gd name="T14" fmla="*/ 48 w 48"/>
                <a:gd name="T15" fmla="*/ 102 h 108"/>
                <a:gd name="T16" fmla="*/ 42 w 48"/>
                <a:gd name="T17" fmla="*/ 108 h 108"/>
                <a:gd name="T18" fmla="*/ 12 w 48"/>
                <a:gd name="T19" fmla="*/ 96 h 108"/>
                <a:gd name="T20" fmla="*/ 36 w 48"/>
                <a:gd name="T21" fmla="*/ 96 h 108"/>
                <a:gd name="T22" fmla="*/ 36 w 48"/>
                <a:gd name="T23" fmla="*/ 12 h 108"/>
                <a:gd name="T24" fmla="*/ 12 w 48"/>
                <a:gd name="T25" fmla="*/ 12 h 108"/>
                <a:gd name="T26" fmla="*/ 12 w 48"/>
                <a:gd name="T2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08">
                  <a:moveTo>
                    <a:pt x="42" y="108"/>
                  </a:move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6"/>
                    <a:pt x="45" y="108"/>
                    <a:pt x="42" y="108"/>
                  </a:cubicBezTo>
                  <a:close/>
                  <a:moveTo>
                    <a:pt x="12" y="96"/>
                  </a:moveTo>
                  <a:cubicBezTo>
                    <a:pt x="36" y="96"/>
                    <a:pt x="36" y="96"/>
                    <a:pt x="36" y="9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5"/>
            <p:cNvSpPr>
              <a:spLocks noEditPoints="1"/>
            </p:cNvSpPr>
            <p:nvPr/>
          </p:nvSpPr>
          <p:spPr bwMode="auto">
            <a:xfrm>
              <a:off x="7063" y="739"/>
              <a:ext cx="71" cy="277"/>
            </a:xfrm>
            <a:custGeom>
              <a:avLst/>
              <a:gdLst>
                <a:gd name="T0" fmla="*/ 42 w 48"/>
                <a:gd name="T1" fmla="*/ 192 h 192"/>
                <a:gd name="T2" fmla="*/ 6 w 48"/>
                <a:gd name="T3" fmla="*/ 192 h 192"/>
                <a:gd name="T4" fmla="*/ 0 w 48"/>
                <a:gd name="T5" fmla="*/ 186 h 192"/>
                <a:gd name="T6" fmla="*/ 0 w 48"/>
                <a:gd name="T7" fmla="*/ 6 h 192"/>
                <a:gd name="T8" fmla="*/ 6 w 48"/>
                <a:gd name="T9" fmla="*/ 0 h 192"/>
                <a:gd name="T10" fmla="*/ 42 w 48"/>
                <a:gd name="T11" fmla="*/ 0 h 192"/>
                <a:gd name="T12" fmla="*/ 48 w 48"/>
                <a:gd name="T13" fmla="*/ 6 h 192"/>
                <a:gd name="T14" fmla="*/ 48 w 48"/>
                <a:gd name="T15" fmla="*/ 186 h 192"/>
                <a:gd name="T16" fmla="*/ 42 w 48"/>
                <a:gd name="T17" fmla="*/ 192 h 192"/>
                <a:gd name="T18" fmla="*/ 12 w 48"/>
                <a:gd name="T19" fmla="*/ 180 h 192"/>
                <a:gd name="T20" fmla="*/ 36 w 48"/>
                <a:gd name="T21" fmla="*/ 180 h 192"/>
                <a:gd name="T22" fmla="*/ 36 w 48"/>
                <a:gd name="T23" fmla="*/ 12 h 192"/>
                <a:gd name="T24" fmla="*/ 12 w 48"/>
                <a:gd name="T25" fmla="*/ 12 h 192"/>
                <a:gd name="T26" fmla="*/ 12 w 48"/>
                <a:gd name="T27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92">
                  <a:moveTo>
                    <a:pt x="42" y="192"/>
                  </a:moveTo>
                  <a:cubicBezTo>
                    <a:pt x="6" y="192"/>
                    <a:pt x="6" y="192"/>
                    <a:pt x="6" y="192"/>
                  </a:cubicBezTo>
                  <a:cubicBezTo>
                    <a:pt x="2" y="192"/>
                    <a:pt x="0" y="190"/>
                    <a:pt x="0" y="1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90"/>
                    <a:pt x="45" y="192"/>
                    <a:pt x="42" y="192"/>
                  </a:cubicBezTo>
                  <a:close/>
                  <a:moveTo>
                    <a:pt x="12" y="180"/>
                  </a:moveTo>
                  <a:cubicBezTo>
                    <a:pt x="36" y="180"/>
                    <a:pt x="36" y="180"/>
                    <a:pt x="36" y="18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6"/>
            <p:cNvSpPr>
              <a:spLocks noEditPoints="1"/>
            </p:cNvSpPr>
            <p:nvPr/>
          </p:nvSpPr>
          <p:spPr bwMode="auto">
            <a:xfrm>
              <a:off x="6753" y="774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7"/>
            <p:cNvSpPr>
              <a:spLocks noEditPoints="1"/>
            </p:cNvSpPr>
            <p:nvPr/>
          </p:nvSpPr>
          <p:spPr bwMode="auto">
            <a:xfrm>
              <a:off x="6859" y="687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68"/>
            <p:cNvSpPr>
              <a:spLocks noEditPoints="1"/>
            </p:cNvSpPr>
            <p:nvPr/>
          </p:nvSpPr>
          <p:spPr bwMode="auto">
            <a:xfrm>
              <a:off x="6966" y="722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69"/>
            <p:cNvSpPr>
              <a:spLocks noEditPoints="1"/>
            </p:cNvSpPr>
            <p:nvPr/>
          </p:nvSpPr>
          <p:spPr bwMode="auto">
            <a:xfrm>
              <a:off x="7072" y="600"/>
              <a:ext cx="54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0"/>
            <p:cNvSpPr>
              <a:spLocks/>
            </p:cNvSpPr>
            <p:nvPr/>
          </p:nvSpPr>
          <p:spPr bwMode="auto">
            <a:xfrm>
              <a:off x="6782" y="714"/>
              <a:ext cx="99" cy="84"/>
            </a:xfrm>
            <a:custGeom>
              <a:avLst/>
              <a:gdLst>
                <a:gd name="T0" fmla="*/ 7 w 67"/>
                <a:gd name="T1" fmla="*/ 58 h 58"/>
                <a:gd name="T2" fmla="*/ 2 w 67"/>
                <a:gd name="T3" fmla="*/ 56 h 58"/>
                <a:gd name="T4" fmla="*/ 3 w 67"/>
                <a:gd name="T5" fmla="*/ 47 h 58"/>
                <a:gd name="T6" fmla="*/ 57 w 67"/>
                <a:gd name="T7" fmla="*/ 3 h 58"/>
                <a:gd name="T8" fmla="*/ 65 w 67"/>
                <a:gd name="T9" fmla="*/ 3 h 58"/>
                <a:gd name="T10" fmla="*/ 64 w 67"/>
                <a:gd name="T11" fmla="*/ 12 h 58"/>
                <a:gd name="T12" fmla="*/ 11 w 67"/>
                <a:gd name="T13" fmla="*/ 56 h 58"/>
                <a:gd name="T14" fmla="*/ 7 w 67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8">
                  <a:moveTo>
                    <a:pt x="7" y="58"/>
                  </a:moveTo>
                  <a:cubicBezTo>
                    <a:pt x="5" y="58"/>
                    <a:pt x="3" y="57"/>
                    <a:pt x="2" y="56"/>
                  </a:cubicBezTo>
                  <a:cubicBezTo>
                    <a:pt x="0" y="53"/>
                    <a:pt x="0" y="49"/>
                    <a:pt x="3" y="4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9" y="0"/>
                    <a:pt x="63" y="1"/>
                    <a:pt x="65" y="3"/>
                  </a:cubicBezTo>
                  <a:cubicBezTo>
                    <a:pt x="67" y="6"/>
                    <a:pt x="67" y="10"/>
                    <a:pt x="64" y="1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1"/>
            <p:cNvSpPr>
              <a:spLocks/>
            </p:cNvSpPr>
            <p:nvPr/>
          </p:nvSpPr>
          <p:spPr bwMode="auto">
            <a:xfrm>
              <a:off x="6892" y="708"/>
              <a:ext cx="93" cy="44"/>
            </a:xfrm>
            <a:custGeom>
              <a:avLst/>
              <a:gdLst>
                <a:gd name="T0" fmla="*/ 57 w 63"/>
                <a:gd name="T1" fmla="*/ 30 h 30"/>
                <a:gd name="T2" fmla="*/ 55 w 63"/>
                <a:gd name="T3" fmla="*/ 29 h 30"/>
                <a:gd name="T4" fmla="*/ 5 w 63"/>
                <a:gd name="T5" fmla="*/ 13 h 30"/>
                <a:gd name="T6" fmla="*/ 1 w 63"/>
                <a:gd name="T7" fmla="*/ 5 h 30"/>
                <a:gd name="T8" fmla="*/ 9 w 63"/>
                <a:gd name="T9" fmla="*/ 2 h 30"/>
                <a:gd name="T10" fmla="*/ 58 w 63"/>
                <a:gd name="T11" fmla="*/ 18 h 30"/>
                <a:gd name="T12" fmla="*/ 62 w 63"/>
                <a:gd name="T13" fmla="*/ 26 h 30"/>
                <a:gd name="T14" fmla="*/ 57 w 63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0">
                  <a:moveTo>
                    <a:pt x="57" y="30"/>
                  </a:moveTo>
                  <a:cubicBezTo>
                    <a:pt x="56" y="30"/>
                    <a:pt x="55" y="30"/>
                    <a:pt x="55" y="2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2" y="19"/>
                    <a:pt x="63" y="23"/>
                    <a:pt x="62" y="26"/>
                  </a:cubicBezTo>
                  <a:cubicBezTo>
                    <a:pt x="61" y="28"/>
                    <a:pt x="59" y="30"/>
                    <a:pt x="5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2"/>
            <p:cNvSpPr>
              <a:spLocks/>
            </p:cNvSpPr>
            <p:nvPr/>
          </p:nvSpPr>
          <p:spPr bwMode="auto">
            <a:xfrm>
              <a:off x="6994" y="630"/>
              <a:ext cx="103" cy="113"/>
            </a:xfrm>
            <a:custGeom>
              <a:avLst/>
              <a:gdLst>
                <a:gd name="T0" fmla="*/ 6 w 70"/>
                <a:gd name="T1" fmla="*/ 78 h 78"/>
                <a:gd name="T2" fmla="*/ 3 w 70"/>
                <a:gd name="T3" fmla="*/ 77 h 78"/>
                <a:gd name="T4" fmla="*/ 2 w 70"/>
                <a:gd name="T5" fmla="*/ 68 h 78"/>
                <a:gd name="T6" fmla="*/ 58 w 70"/>
                <a:gd name="T7" fmla="*/ 3 h 78"/>
                <a:gd name="T8" fmla="*/ 67 w 70"/>
                <a:gd name="T9" fmla="*/ 2 h 78"/>
                <a:gd name="T10" fmla="*/ 67 w 70"/>
                <a:gd name="T11" fmla="*/ 10 h 78"/>
                <a:gd name="T12" fmla="*/ 11 w 70"/>
                <a:gd name="T13" fmla="*/ 76 h 78"/>
                <a:gd name="T14" fmla="*/ 6 w 70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8">
                  <a:moveTo>
                    <a:pt x="6" y="78"/>
                  </a:moveTo>
                  <a:cubicBezTo>
                    <a:pt x="5" y="78"/>
                    <a:pt x="4" y="78"/>
                    <a:pt x="3" y="77"/>
                  </a:cubicBezTo>
                  <a:cubicBezTo>
                    <a:pt x="0" y="75"/>
                    <a:pt x="0" y="71"/>
                    <a:pt x="2" y="6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2"/>
                  </a:cubicBezTo>
                  <a:cubicBezTo>
                    <a:pt x="69" y="4"/>
                    <a:pt x="70" y="8"/>
                    <a:pt x="67" y="10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8"/>
                    <a:pt x="8" y="78"/>
                    <a:pt x="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" name="Group 60" descr="up trending graph icon"/>
          <p:cNvGrpSpPr>
            <a:grpSpLocks noChangeAspect="1"/>
          </p:cNvGrpSpPr>
          <p:nvPr/>
        </p:nvGrpSpPr>
        <p:grpSpPr bwMode="auto">
          <a:xfrm>
            <a:off x="8737775" y="3443111"/>
            <a:ext cx="3213563" cy="3138136"/>
            <a:chOff x="6726" y="600"/>
            <a:chExt cx="426" cy="416"/>
          </a:xfrm>
          <a:solidFill>
            <a:schemeClr val="bg1">
              <a:alpha val="50000"/>
            </a:schemeClr>
          </a:solidFill>
        </p:grpSpPr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6726" y="999"/>
              <a:ext cx="426" cy="17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0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2"/>
            <p:cNvSpPr>
              <a:spLocks noEditPoints="1"/>
            </p:cNvSpPr>
            <p:nvPr/>
          </p:nvSpPr>
          <p:spPr bwMode="auto">
            <a:xfrm>
              <a:off x="6744" y="912"/>
              <a:ext cx="71" cy="104"/>
            </a:xfrm>
            <a:custGeom>
              <a:avLst/>
              <a:gdLst>
                <a:gd name="T0" fmla="*/ 42 w 48"/>
                <a:gd name="T1" fmla="*/ 72 h 72"/>
                <a:gd name="T2" fmla="*/ 6 w 48"/>
                <a:gd name="T3" fmla="*/ 72 h 72"/>
                <a:gd name="T4" fmla="*/ 0 w 48"/>
                <a:gd name="T5" fmla="*/ 66 h 72"/>
                <a:gd name="T6" fmla="*/ 0 w 48"/>
                <a:gd name="T7" fmla="*/ 6 h 72"/>
                <a:gd name="T8" fmla="*/ 6 w 48"/>
                <a:gd name="T9" fmla="*/ 0 h 72"/>
                <a:gd name="T10" fmla="*/ 42 w 48"/>
                <a:gd name="T11" fmla="*/ 0 h 72"/>
                <a:gd name="T12" fmla="*/ 48 w 48"/>
                <a:gd name="T13" fmla="*/ 6 h 72"/>
                <a:gd name="T14" fmla="*/ 48 w 48"/>
                <a:gd name="T15" fmla="*/ 66 h 72"/>
                <a:gd name="T16" fmla="*/ 42 w 48"/>
                <a:gd name="T17" fmla="*/ 72 h 72"/>
                <a:gd name="T18" fmla="*/ 12 w 48"/>
                <a:gd name="T19" fmla="*/ 60 h 72"/>
                <a:gd name="T20" fmla="*/ 36 w 48"/>
                <a:gd name="T21" fmla="*/ 60 h 72"/>
                <a:gd name="T22" fmla="*/ 36 w 48"/>
                <a:gd name="T23" fmla="*/ 12 h 72"/>
                <a:gd name="T24" fmla="*/ 12 w 48"/>
                <a:gd name="T25" fmla="*/ 12 h 72"/>
                <a:gd name="T26" fmla="*/ 12 w 48"/>
                <a:gd name="T27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72">
                  <a:moveTo>
                    <a:pt x="4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2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70"/>
                    <a:pt x="45" y="72"/>
                    <a:pt x="42" y="72"/>
                  </a:cubicBezTo>
                  <a:close/>
                  <a:moveTo>
                    <a:pt x="12" y="60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3"/>
            <p:cNvSpPr>
              <a:spLocks noEditPoints="1"/>
            </p:cNvSpPr>
            <p:nvPr/>
          </p:nvSpPr>
          <p:spPr bwMode="auto">
            <a:xfrm>
              <a:off x="6850" y="826"/>
              <a:ext cx="71" cy="190"/>
            </a:xfrm>
            <a:custGeom>
              <a:avLst/>
              <a:gdLst>
                <a:gd name="T0" fmla="*/ 42 w 48"/>
                <a:gd name="T1" fmla="*/ 132 h 132"/>
                <a:gd name="T2" fmla="*/ 6 w 48"/>
                <a:gd name="T3" fmla="*/ 132 h 132"/>
                <a:gd name="T4" fmla="*/ 0 w 48"/>
                <a:gd name="T5" fmla="*/ 126 h 132"/>
                <a:gd name="T6" fmla="*/ 0 w 48"/>
                <a:gd name="T7" fmla="*/ 6 h 132"/>
                <a:gd name="T8" fmla="*/ 6 w 48"/>
                <a:gd name="T9" fmla="*/ 0 h 132"/>
                <a:gd name="T10" fmla="*/ 42 w 48"/>
                <a:gd name="T11" fmla="*/ 0 h 132"/>
                <a:gd name="T12" fmla="*/ 48 w 48"/>
                <a:gd name="T13" fmla="*/ 6 h 132"/>
                <a:gd name="T14" fmla="*/ 48 w 48"/>
                <a:gd name="T15" fmla="*/ 126 h 132"/>
                <a:gd name="T16" fmla="*/ 42 w 48"/>
                <a:gd name="T17" fmla="*/ 132 h 132"/>
                <a:gd name="T18" fmla="*/ 12 w 48"/>
                <a:gd name="T19" fmla="*/ 120 h 132"/>
                <a:gd name="T20" fmla="*/ 36 w 48"/>
                <a:gd name="T21" fmla="*/ 120 h 132"/>
                <a:gd name="T22" fmla="*/ 36 w 48"/>
                <a:gd name="T23" fmla="*/ 12 h 132"/>
                <a:gd name="T24" fmla="*/ 12 w 48"/>
                <a:gd name="T25" fmla="*/ 12 h 132"/>
                <a:gd name="T26" fmla="*/ 12 w 48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32">
                  <a:moveTo>
                    <a:pt x="42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30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8" y="130"/>
                    <a:pt x="45" y="132"/>
                    <a:pt x="42" y="132"/>
                  </a:cubicBezTo>
                  <a:close/>
                  <a:moveTo>
                    <a:pt x="12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6957" y="860"/>
              <a:ext cx="71" cy="156"/>
            </a:xfrm>
            <a:custGeom>
              <a:avLst/>
              <a:gdLst>
                <a:gd name="T0" fmla="*/ 42 w 48"/>
                <a:gd name="T1" fmla="*/ 108 h 108"/>
                <a:gd name="T2" fmla="*/ 6 w 48"/>
                <a:gd name="T3" fmla="*/ 108 h 108"/>
                <a:gd name="T4" fmla="*/ 0 w 48"/>
                <a:gd name="T5" fmla="*/ 102 h 108"/>
                <a:gd name="T6" fmla="*/ 0 w 48"/>
                <a:gd name="T7" fmla="*/ 6 h 108"/>
                <a:gd name="T8" fmla="*/ 6 w 48"/>
                <a:gd name="T9" fmla="*/ 0 h 108"/>
                <a:gd name="T10" fmla="*/ 42 w 48"/>
                <a:gd name="T11" fmla="*/ 0 h 108"/>
                <a:gd name="T12" fmla="*/ 48 w 48"/>
                <a:gd name="T13" fmla="*/ 6 h 108"/>
                <a:gd name="T14" fmla="*/ 48 w 48"/>
                <a:gd name="T15" fmla="*/ 102 h 108"/>
                <a:gd name="T16" fmla="*/ 42 w 48"/>
                <a:gd name="T17" fmla="*/ 108 h 108"/>
                <a:gd name="T18" fmla="*/ 12 w 48"/>
                <a:gd name="T19" fmla="*/ 96 h 108"/>
                <a:gd name="T20" fmla="*/ 36 w 48"/>
                <a:gd name="T21" fmla="*/ 96 h 108"/>
                <a:gd name="T22" fmla="*/ 36 w 48"/>
                <a:gd name="T23" fmla="*/ 12 h 108"/>
                <a:gd name="T24" fmla="*/ 12 w 48"/>
                <a:gd name="T25" fmla="*/ 12 h 108"/>
                <a:gd name="T26" fmla="*/ 12 w 48"/>
                <a:gd name="T2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08">
                  <a:moveTo>
                    <a:pt x="42" y="108"/>
                  </a:move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6"/>
                    <a:pt x="45" y="108"/>
                    <a:pt x="42" y="108"/>
                  </a:cubicBezTo>
                  <a:close/>
                  <a:moveTo>
                    <a:pt x="12" y="96"/>
                  </a:moveTo>
                  <a:cubicBezTo>
                    <a:pt x="36" y="96"/>
                    <a:pt x="36" y="96"/>
                    <a:pt x="36" y="9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65"/>
            <p:cNvSpPr>
              <a:spLocks noEditPoints="1"/>
            </p:cNvSpPr>
            <p:nvPr/>
          </p:nvSpPr>
          <p:spPr bwMode="auto">
            <a:xfrm>
              <a:off x="7063" y="739"/>
              <a:ext cx="71" cy="277"/>
            </a:xfrm>
            <a:custGeom>
              <a:avLst/>
              <a:gdLst>
                <a:gd name="T0" fmla="*/ 42 w 48"/>
                <a:gd name="T1" fmla="*/ 192 h 192"/>
                <a:gd name="T2" fmla="*/ 6 w 48"/>
                <a:gd name="T3" fmla="*/ 192 h 192"/>
                <a:gd name="T4" fmla="*/ 0 w 48"/>
                <a:gd name="T5" fmla="*/ 186 h 192"/>
                <a:gd name="T6" fmla="*/ 0 w 48"/>
                <a:gd name="T7" fmla="*/ 6 h 192"/>
                <a:gd name="T8" fmla="*/ 6 w 48"/>
                <a:gd name="T9" fmla="*/ 0 h 192"/>
                <a:gd name="T10" fmla="*/ 42 w 48"/>
                <a:gd name="T11" fmla="*/ 0 h 192"/>
                <a:gd name="T12" fmla="*/ 48 w 48"/>
                <a:gd name="T13" fmla="*/ 6 h 192"/>
                <a:gd name="T14" fmla="*/ 48 w 48"/>
                <a:gd name="T15" fmla="*/ 186 h 192"/>
                <a:gd name="T16" fmla="*/ 42 w 48"/>
                <a:gd name="T17" fmla="*/ 192 h 192"/>
                <a:gd name="T18" fmla="*/ 12 w 48"/>
                <a:gd name="T19" fmla="*/ 180 h 192"/>
                <a:gd name="T20" fmla="*/ 36 w 48"/>
                <a:gd name="T21" fmla="*/ 180 h 192"/>
                <a:gd name="T22" fmla="*/ 36 w 48"/>
                <a:gd name="T23" fmla="*/ 12 h 192"/>
                <a:gd name="T24" fmla="*/ 12 w 48"/>
                <a:gd name="T25" fmla="*/ 12 h 192"/>
                <a:gd name="T26" fmla="*/ 12 w 48"/>
                <a:gd name="T27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92">
                  <a:moveTo>
                    <a:pt x="42" y="192"/>
                  </a:moveTo>
                  <a:cubicBezTo>
                    <a:pt x="6" y="192"/>
                    <a:pt x="6" y="192"/>
                    <a:pt x="6" y="192"/>
                  </a:cubicBezTo>
                  <a:cubicBezTo>
                    <a:pt x="2" y="192"/>
                    <a:pt x="0" y="190"/>
                    <a:pt x="0" y="1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90"/>
                    <a:pt x="45" y="192"/>
                    <a:pt x="42" y="192"/>
                  </a:cubicBezTo>
                  <a:close/>
                  <a:moveTo>
                    <a:pt x="12" y="180"/>
                  </a:moveTo>
                  <a:cubicBezTo>
                    <a:pt x="36" y="180"/>
                    <a:pt x="36" y="180"/>
                    <a:pt x="36" y="18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66"/>
            <p:cNvSpPr>
              <a:spLocks noEditPoints="1"/>
            </p:cNvSpPr>
            <p:nvPr/>
          </p:nvSpPr>
          <p:spPr bwMode="auto">
            <a:xfrm>
              <a:off x="6753" y="774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7"/>
            <p:cNvSpPr>
              <a:spLocks noEditPoints="1"/>
            </p:cNvSpPr>
            <p:nvPr/>
          </p:nvSpPr>
          <p:spPr bwMode="auto">
            <a:xfrm>
              <a:off x="6859" y="687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68"/>
            <p:cNvSpPr>
              <a:spLocks noEditPoints="1"/>
            </p:cNvSpPr>
            <p:nvPr/>
          </p:nvSpPr>
          <p:spPr bwMode="auto">
            <a:xfrm>
              <a:off x="6966" y="722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9"/>
            <p:cNvSpPr>
              <a:spLocks noEditPoints="1"/>
            </p:cNvSpPr>
            <p:nvPr/>
          </p:nvSpPr>
          <p:spPr bwMode="auto">
            <a:xfrm>
              <a:off x="7072" y="600"/>
              <a:ext cx="54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6782" y="714"/>
              <a:ext cx="99" cy="84"/>
            </a:xfrm>
            <a:custGeom>
              <a:avLst/>
              <a:gdLst>
                <a:gd name="T0" fmla="*/ 7 w 67"/>
                <a:gd name="T1" fmla="*/ 58 h 58"/>
                <a:gd name="T2" fmla="*/ 2 w 67"/>
                <a:gd name="T3" fmla="*/ 56 h 58"/>
                <a:gd name="T4" fmla="*/ 3 w 67"/>
                <a:gd name="T5" fmla="*/ 47 h 58"/>
                <a:gd name="T6" fmla="*/ 57 w 67"/>
                <a:gd name="T7" fmla="*/ 3 h 58"/>
                <a:gd name="T8" fmla="*/ 65 w 67"/>
                <a:gd name="T9" fmla="*/ 3 h 58"/>
                <a:gd name="T10" fmla="*/ 64 w 67"/>
                <a:gd name="T11" fmla="*/ 12 h 58"/>
                <a:gd name="T12" fmla="*/ 11 w 67"/>
                <a:gd name="T13" fmla="*/ 56 h 58"/>
                <a:gd name="T14" fmla="*/ 7 w 67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8">
                  <a:moveTo>
                    <a:pt x="7" y="58"/>
                  </a:moveTo>
                  <a:cubicBezTo>
                    <a:pt x="5" y="58"/>
                    <a:pt x="3" y="57"/>
                    <a:pt x="2" y="56"/>
                  </a:cubicBezTo>
                  <a:cubicBezTo>
                    <a:pt x="0" y="53"/>
                    <a:pt x="0" y="49"/>
                    <a:pt x="3" y="4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9" y="0"/>
                    <a:pt x="63" y="1"/>
                    <a:pt x="65" y="3"/>
                  </a:cubicBezTo>
                  <a:cubicBezTo>
                    <a:pt x="67" y="6"/>
                    <a:pt x="67" y="10"/>
                    <a:pt x="64" y="1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1"/>
            <p:cNvSpPr>
              <a:spLocks/>
            </p:cNvSpPr>
            <p:nvPr/>
          </p:nvSpPr>
          <p:spPr bwMode="auto">
            <a:xfrm>
              <a:off x="6892" y="708"/>
              <a:ext cx="93" cy="44"/>
            </a:xfrm>
            <a:custGeom>
              <a:avLst/>
              <a:gdLst>
                <a:gd name="T0" fmla="*/ 57 w 63"/>
                <a:gd name="T1" fmla="*/ 30 h 30"/>
                <a:gd name="T2" fmla="*/ 55 w 63"/>
                <a:gd name="T3" fmla="*/ 29 h 30"/>
                <a:gd name="T4" fmla="*/ 5 w 63"/>
                <a:gd name="T5" fmla="*/ 13 h 30"/>
                <a:gd name="T6" fmla="*/ 1 w 63"/>
                <a:gd name="T7" fmla="*/ 5 h 30"/>
                <a:gd name="T8" fmla="*/ 9 w 63"/>
                <a:gd name="T9" fmla="*/ 2 h 30"/>
                <a:gd name="T10" fmla="*/ 58 w 63"/>
                <a:gd name="T11" fmla="*/ 18 h 30"/>
                <a:gd name="T12" fmla="*/ 62 w 63"/>
                <a:gd name="T13" fmla="*/ 26 h 30"/>
                <a:gd name="T14" fmla="*/ 57 w 63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0">
                  <a:moveTo>
                    <a:pt x="57" y="30"/>
                  </a:moveTo>
                  <a:cubicBezTo>
                    <a:pt x="56" y="30"/>
                    <a:pt x="55" y="30"/>
                    <a:pt x="55" y="2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2" y="19"/>
                    <a:pt x="63" y="23"/>
                    <a:pt x="62" y="26"/>
                  </a:cubicBezTo>
                  <a:cubicBezTo>
                    <a:pt x="61" y="28"/>
                    <a:pt x="59" y="30"/>
                    <a:pt x="5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6994" y="630"/>
              <a:ext cx="103" cy="113"/>
            </a:xfrm>
            <a:custGeom>
              <a:avLst/>
              <a:gdLst>
                <a:gd name="T0" fmla="*/ 6 w 70"/>
                <a:gd name="T1" fmla="*/ 78 h 78"/>
                <a:gd name="T2" fmla="*/ 3 w 70"/>
                <a:gd name="T3" fmla="*/ 77 h 78"/>
                <a:gd name="T4" fmla="*/ 2 w 70"/>
                <a:gd name="T5" fmla="*/ 68 h 78"/>
                <a:gd name="T6" fmla="*/ 58 w 70"/>
                <a:gd name="T7" fmla="*/ 3 h 78"/>
                <a:gd name="T8" fmla="*/ 67 w 70"/>
                <a:gd name="T9" fmla="*/ 2 h 78"/>
                <a:gd name="T10" fmla="*/ 67 w 70"/>
                <a:gd name="T11" fmla="*/ 10 h 78"/>
                <a:gd name="T12" fmla="*/ 11 w 70"/>
                <a:gd name="T13" fmla="*/ 76 h 78"/>
                <a:gd name="T14" fmla="*/ 6 w 70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8">
                  <a:moveTo>
                    <a:pt x="6" y="78"/>
                  </a:moveTo>
                  <a:cubicBezTo>
                    <a:pt x="5" y="78"/>
                    <a:pt x="4" y="78"/>
                    <a:pt x="3" y="77"/>
                  </a:cubicBezTo>
                  <a:cubicBezTo>
                    <a:pt x="0" y="75"/>
                    <a:pt x="0" y="71"/>
                    <a:pt x="2" y="6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2"/>
                  </a:cubicBezTo>
                  <a:cubicBezTo>
                    <a:pt x="69" y="4"/>
                    <a:pt x="70" y="8"/>
                    <a:pt x="67" y="10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8"/>
                    <a:pt x="8" y="78"/>
                    <a:pt x="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171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woman looking at tablet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err="1"/>
              <a:t>Wankmüller</a:t>
            </a:r>
            <a:r>
              <a:rPr lang="en-US" dirty="0"/>
              <a:t>, C., &amp; Reiner, G. (2021). Identifying challenges and improvement approaches for more efficient procurement coordination in relief supply chains.</a:t>
            </a:r>
            <a:r>
              <a:rPr lang="en-US" i="1" dirty="0"/>
              <a:t> </a:t>
            </a:r>
            <a:r>
              <a:rPr lang="en-US" i="1" dirty="0" smtClean="0"/>
              <a:t>Sustainability, </a:t>
            </a:r>
            <a:r>
              <a:rPr lang="en-US" i="1" dirty="0"/>
              <a:t>13</a:t>
            </a:r>
            <a:r>
              <a:rPr lang="en-US" dirty="0"/>
              <a:t>(4), 2204. </a:t>
            </a:r>
            <a:r>
              <a:rPr lang="en-US" dirty="0">
                <a:hlinkClick r:id="rId4"/>
              </a:rPr>
              <a:t>https://doi.org/10.3390/su13042204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2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9171204-6A50-40E1-B631-84CEDFC93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973F6-5187-412F-AACC-6E3FF8A6A1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28" y="496959"/>
            <a:ext cx="1106164" cy="585973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1AE14F-1B7E-41E6-B579-2F71D1350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856" y="496958"/>
            <a:ext cx="9961047" cy="3678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93715" y="708498"/>
            <a:ext cx="7574507" cy="3330055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2BB805-F7B7-4B80-A1C5-385D4DAF7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789" y="4284212"/>
            <a:ext cx="9961115" cy="2072481"/>
          </a:xfrm>
          <a:prstGeom prst="rect">
            <a:avLst/>
          </a:prstGeom>
          <a:solidFill>
            <a:srgbClr val="89929B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93715" y="4502576"/>
            <a:ext cx="7574507" cy="164098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Student Name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Course Number-name</a:t>
            </a:r>
          </a:p>
        </p:txBody>
      </p:sp>
    </p:spTree>
    <p:extLst>
      <p:ext uri="{BB962C8B-B14F-4D97-AF65-F5344CB8AC3E}">
        <p14:creationId xmlns:p14="http://schemas.microsoft.com/office/powerpoint/2010/main" val="9259458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Summary_Win32_RS v2" id="{4A4BC7BA-E104-48CF-9F11-CBBDF04784BE}" vid="{45BAD27F-A2E8-4282-99F2-C6ED447BF4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a383ae5-480c-4e02-b4ef-af2a0accb22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A5E4A1D85D424D9B4919AE30C5017E" ma:contentTypeVersion="4" ma:contentTypeDescription="Create a new document." ma:contentTypeScope="" ma:versionID="cbe7ea112e25cf9be2a9fc9131fd7c83">
  <xsd:schema xmlns:xsd="http://www.w3.org/2001/XMLSchema" xmlns:xs="http://www.w3.org/2001/XMLSchema" xmlns:p="http://schemas.microsoft.com/office/2006/metadata/properties" xmlns:ns2="5a383ae5-480c-4e02-b4ef-af2a0accb229" targetNamespace="http://schemas.microsoft.com/office/2006/metadata/properties" ma:root="true" ma:fieldsID="1ba1ce3c9d412232914b38bc690db3d3" ns2:_="">
    <xsd:import namespace="5a383ae5-480c-4e02-b4ef-af2a0accb2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83ae5-480c-4e02-b4ef-af2a0accb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A6C788-C4FC-4FDC-8A35-3D0FEBD2EC4E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71af3243-3dd4-4a8d-8c0d-dd76da1f02a5"/>
    <ds:schemaRef ds:uri="http://schemas.microsoft.com/office/infopath/2007/PartnerControls"/>
    <ds:schemaRef ds:uri="http://schemas.microsoft.com/office/2006/metadata/properties"/>
    <ds:schemaRef ds:uri="16c05727-aa75-4e4a-9b5f-8a80a1165891"/>
    <ds:schemaRef ds:uri="http://purl.org/dc/dcmitype/"/>
    <ds:schemaRef ds:uri="http://purl.org/dc/terms/"/>
    <ds:schemaRef ds:uri="5a383ae5-480c-4e02-b4ef-af2a0accb229"/>
  </ds:schemaRefs>
</ds:datastoreItem>
</file>

<file path=customXml/itemProps2.xml><?xml version="1.0" encoding="utf-8"?>
<ds:datastoreItem xmlns:ds="http://schemas.openxmlformats.org/officeDocument/2006/customXml" ds:itemID="{8043F881-A283-4804-BC69-C2CA14CA78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6C07A5-A9DA-440E-88EC-AE06EC9D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383ae5-480c-4e02-b4ef-af2a0accb2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tf89238778_win32</Template>
  <TotalTime>0</TotalTime>
  <Words>292</Words>
  <Application>Microsoft Office PowerPoint</Application>
  <PresentationFormat>Widescreen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Wingdings 2</vt:lpstr>
      <vt:lpstr>DividendVTI</vt:lpstr>
      <vt:lpstr>IP Analysis</vt:lpstr>
      <vt:lpstr>Agenda</vt:lpstr>
      <vt:lpstr>INtroduction</vt:lpstr>
      <vt:lpstr>Procurement decisions &amp; efficient operations</vt:lpstr>
      <vt:lpstr>Supply chain scenario Analysis</vt:lpstr>
      <vt:lpstr>Conclusion</vt:lpstr>
      <vt:lpstr>References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2021-07-09T16:43:05Z</dcterms:created>
  <dcterms:modified xsi:type="dcterms:W3CDTF">2021-08-05T13:04:37Z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0x010100C1A5E4A1D85D424D9B4919AE30C5017E</vt:lpwstr>
  </property>
</Properties>
</file>